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8"/>
  </p:notesMasterIdLst>
  <p:sldIdLst>
    <p:sldId id="343" r:id="rId3"/>
    <p:sldId id="321" r:id="rId4"/>
    <p:sldId id="270" r:id="rId5"/>
    <p:sldId id="330" r:id="rId6"/>
    <p:sldId id="331" r:id="rId7"/>
    <p:sldId id="311" r:id="rId8"/>
    <p:sldId id="332" r:id="rId9"/>
    <p:sldId id="288" r:id="rId10"/>
    <p:sldId id="333" r:id="rId11"/>
    <p:sldId id="335" r:id="rId12"/>
    <p:sldId id="290" r:id="rId13"/>
    <p:sldId id="312" r:id="rId14"/>
    <p:sldId id="292" r:id="rId15"/>
    <p:sldId id="334" r:id="rId16"/>
    <p:sldId id="336" r:id="rId17"/>
    <p:sldId id="293" r:id="rId18"/>
    <p:sldId id="337" r:id="rId19"/>
    <p:sldId id="298" r:id="rId20"/>
    <p:sldId id="307" r:id="rId21"/>
    <p:sldId id="339" r:id="rId22"/>
    <p:sldId id="338" r:id="rId23"/>
    <p:sldId id="344" r:id="rId24"/>
    <p:sldId id="345" r:id="rId25"/>
    <p:sldId id="346" r:id="rId26"/>
    <p:sldId id="347" r:id="rId27"/>
  </p:sldIdLst>
  <p:sldSz cx="12192000" cy="6858000"/>
  <p:notesSz cx="6797675" cy="992822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11" autoAdjust="0"/>
    <p:restoredTop sz="94660"/>
  </p:normalViewPr>
  <p:slideViewPr>
    <p:cSldViewPr snapToGrid="0">
      <p:cViewPr varScale="1">
        <p:scale>
          <a:sx n="121" d="100"/>
          <a:sy n="121" d="100"/>
        </p:scale>
        <p:origin x="45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D:\NICA%20Dubna\Cryogenic%20solenoid%20NICA%20detector_SPD\SPD_tests\SPD_suspend_triangle_stef1_tests\deviation_support_vs_forces_20221122.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rgbClr val="FF0000"/>
                </a:solidFill>
                <a:latin typeface="Comic Sans MS" panose="030F0702030302020204" pitchFamily="66" charset="0"/>
                <a:ea typeface="+mn-ea"/>
                <a:cs typeface="+mn-cs"/>
              </a:defRPr>
            </a:pPr>
            <a:r>
              <a:rPr lang="en-US" sz="1600" dirty="0" smtClean="0">
                <a:solidFill>
                  <a:srgbClr val="FF0000"/>
                </a:solidFill>
                <a:latin typeface="Comic Sans MS" panose="030F0702030302020204" pitchFamily="66" charset="0"/>
              </a:rPr>
              <a:t>Dependence of the deviation of the triangular suspension of the SPD cryostat on the load at a temperature of </a:t>
            </a:r>
            <a:r>
              <a:rPr lang="en-US" sz="1600" dirty="0" smtClean="0">
                <a:solidFill>
                  <a:srgbClr val="0070C0"/>
                </a:solidFill>
                <a:latin typeface="Comic Sans MS" panose="030F0702030302020204" pitchFamily="66" charset="0"/>
              </a:rPr>
              <a:t>300K</a:t>
            </a:r>
            <a:r>
              <a:rPr lang="en-US" sz="1600" dirty="0" smtClean="0">
                <a:solidFill>
                  <a:srgbClr val="FF0000"/>
                </a:solidFill>
                <a:latin typeface="Comic Sans MS" panose="030F0702030302020204" pitchFamily="66" charset="0"/>
              </a:rPr>
              <a:t>/ </a:t>
            </a:r>
            <a:r>
              <a:rPr lang="en-US" sz="1600" dirty="0" smtClean="0">
                <a:solidFill>
                  <a:schemeClr val="accent2">
                    <a:lumMod val="75000"/>
                  </a:schemeClr>
                </a:solidFill>
                <a:latin typeface="Comic Sans MS" panose="030F0702030302020204" pitchFamily="66" charset="0"/>
              </a:rPr>
              <a:t>100K</a:t>
            </a:r>
            <a:endParaRPr lang="ru-RU" sz="1600" dirty="0">
              <a:solidFill>
                <a:schemeClr val="accent2">
                  <a:lumMod val="75000"/>
                </a:schemeClr>
              </a:solidFill>
              <a:latin typeface="Comic Sans MS" panose="030F0702030302020204" pitchFamily="66" charset="0"/>
            </a:endParaRPr>
          </a:p>
        </c:rich>
      </c:tx>
      <c:layout>
        <c:manualLayout>
          <c:xMode val="edge"/>
          <c:yMode val="edge"/>
          <c:x val="6.2371566167170003E-2"/>
          <c:y val="6.9082735487593239E-3"/>
        </c:manualLayout>
      </c:layout>
      <c:overlay val="0"/>
      <c:spPr>
        <a:solidFill>
          <a:sysClr val="window" lastClr="FFFFFF"/>
        </a:solidFill>
        <a:ln>
          <a:noFill/>
        </a:ln>
        <a:effectLst/>
      </c:spPr>
      <c:txPr>
        <a:bodyPr rot="0" spcFirstLastPara="1" vertOverflow="ellipsis" vert="horz" wrap="square" anchor="ctr" anchorCtr="1"/>
        <a:lstStyle/>
        <a:p>
          <a:pPr>
            <a:defRPr sz="1200" b="0" i="0" u="none" strike="noStrike" kern="1200" spc="0" baseline="0">
              <a:solidFill>
                <a:srgbClr val="FF0000"/>
              </a:solidFill>
              <a:latin typeface="Comic Sans MS" panose="030F0702030302020204" pitchFamily="66" charset="0"/>
              <a:ea typeface="+mn-ea"/>
              <a:cs typeface="+mn-cs"/>
            </a:defRPr>
          </a:pPr>
          <a:endParaRPr lang="ru-RU"/>
        </a:p>
      </c:txPr>
    </c:title>
    <c:autoTitleDeleted val="0"/>
    <c:plotArea>
      <c:layout>
        <c:manualLayout>
          <c:layoutTarget val="inner"/>
          <c:xMode val="edge"/>
          <c:yMode val="edge"/>
          <c:x val="2.9361369829297608E-2"/>
          <c:y val="0.21144005672969529"/>
          <c:w val="0.79916743610167496"/>
          <c:h val="0.7234722528951617"/>
        </c:manualLayout>
      </c:layout>
      <c:scatterChart>
        <c:scatterStyle val="smoothMarker"/>
        <c:varyColors val="0"/>
        <c:ser>
          <c:idx val="0"/>
          <c:order val="0"/>
          <c:tx>
            <c:v>T300_21_11</c:v>
          </c:tx>
          <c:spPr>
            <a:ln w="19050" cap="rnd">
              <a:solidFill>
                <a:schemeClr val="accent1"/>
              </a:solidFill>
              <a:round/>
            </a:ln>
            <a:effectLst/>
          </c:spPr>
          <c:marker>
            <c:symbol val="circle"/>
            <c:size val="5"/>
            <c:spPr>
              <a:solidFill>
                <a:schemeClr val="accent1"/>
              </a:solidFill>
              <a:ln w="9525">
                <a:solidFill>
                  <a:schemeClr val="accent1"/>
                </a:solidFill>
              </a:ln>
              <a:effectLst/>
            </c:spPr>
          </c:marker>
          <c:xVal>
            <c:numRef>
              <c:f>[deviation_support_vs_forces_20221122.xlsx]Лист1!$C$5:$C$17</c:f>
              <c:numCache>
                <c:formatCode>General</c:formatCode>
                <c:ptCount val="13"/>
                <c:pt idx="0">
                  <c:v>200</c:v>
                </c:pt>
                <c:pt idx="1">
                  <c:v>400</c:v>
                </c:pt>
                <c:pt idx="2">
                  <c:v>500</c:v>
                </c:pt>
                <c:pt idx="3">
                  <c:v>700</c:v>
                </c:pt>
                <c:pt idx="4">
                  <c:v>800</c:v>
                </c:pt>
                <c:pt idx="5">
                  <c:v>1000</c:v>
                </c:pt>
                <c:pt idx="6">
                  <c:v>1200</c:v>
                </c:pt>
                <c:pt idx="7">
                  <c:v>1400</c:v>
                </c:pt>
                <c:pt idx="8">
                  <c:v>1500</c:v>
                </c:pt>
                <c:pt idx="9">
                  <c:v>1600</c:v>
                </c:pt>
                <c:pt idx="10">
                  <c:v>1700</c:v>
                </c:pt>
                <c:pt idx="11">
                  <c:v>1800</c:v>
                </c:pt>
                <c:pt idx="12">
                  <c:v>2000</c:v>
                </c:pt>
              </c:numCache>
            </c:numRef>
          </c:xVal>
          <c:yVal>
            <c:numRef>
              <c:f>[deviation_support_vs_forces_20221122.xlsx]Лист1!$D$5:$D$17</c:f>
              <c:numCache>
                <c:formatCode>General</c:formatCode>
                <c:ptCount val="13"/>
                <c:pt idx="0">
                  <c:v>2</c:v>
                </c:pt>
                <c:pt idx="1">
                  <c:v>3</c:v>
                </c:pt>
                <c:pt idx="2">
                  <c:v>3.5</c:v>
                </c:pt>
                <c:pt idx="3">
                  <c:v>4</c:v>
                </c:pt>
                <c:pt idx="4">
                  <c:v>4.3</c:v>
                </c:pt>
                <c:pt idx="5">
                  <c:v>5</c:v>
                </c:pt>
                <c:pt idx="6">
                  <c:v>5.5</c:v>
                </c:pt>
                <c:pt idx="7">
                  <c:v>6</c:v>
                </c:pt>
                <c:pt idx="8">
                  <c:v>6.5</c:v>
                </c:pt>
                <c:pt idx="9">
                  <c:v>7</c:v>
                </c:pt>
                <c:pt idx="10">
                  <c:v>7.4</c:v>
                </c:pt>
                <c:pt idx="11">
                  <c:v>7.7</c:v>
                </c:pt>
                <c:pt idx="12">
                  <c:v>8.4</c:v>
                </c:pt>
              </c:numCache>
            </c:numRef>
          </c:yVal>
          <c:smooth val="1"/>
          <c:extLst>
            <c:ext xmlns:c16="http://schemas.microsoft.com/office/drawing/2014/chart" uri="{C3380CC4-5D6E-409C-BE32-E72D297353CC}">
              <c16:uniqueId val="{00000000-8228-4E83-848B-839D08439E79}"/>
            </c:ext>
          </c:extLst>
        </c:ser>
        <c:ser>
          <c:idx val="1"/>
          <c:order val="1"/>
          <c:tx>
            <c:v>T100K_24_11</c:v>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[deviation_support_vs_forces_20221122.xlsx]Лист1!$C$5:$C$21</c:f>
              <c:numCache>
                <c:formatCode>General</c:formatCode>
                <c:ptCount val="17"/>
                <c:pt idx="0">
                  <c:v>200</c:v>
                </c:pt>
                <c:pt idx="1">
                  <c:v>400</c:v>
                </c:pt>
                <c:pt idx="2">
                  <c:v>500</c:v>
                </c:pt>
                <c:pt idx="3">
                  <c:v>700</c:v>
                </c:pt>
                <c:pt idx="4">
                  <c:v>800</c:v>
                </c:pt>
                <c:pt idx="5">
                  <c:v>1000</c:v>
                </c:pt>
                <c:pt idx="6">
                  <c:v>1200</c:v>
                </c:pt>
                <c:pt idx="7">
                  <c:v>1400</c:v>
                </c:pt>
                <c:pt idx="8">
                  <c:v>1500</c:v>
                </c:pt>
                <c:pt idx="9">
                  <c:v>1600</c:v>
                </c:pt>
                <c:pt idx="10">
                  <c:v>1700</c:v>
                </c:pt>
                <c:pt idx="11">
                  <c:v>1800</c:v>
                </c:pt>
                <c:pt idx="12">
                  <c:v>2000</c:v>
                </c:pt>
                <c:pt idx="13">
                  <c:v>2200</c:v>
                </c:pt>
                <c:pt idx="14">
                  <c:v>2400</c:v>
                </c:pt>
                <c:pt idx="15">
                  <c:v>2500</c:v>
                </c:pt>
                <c:pt idx="16">
                  <c:v>2600</c:v>
                </c:pt>
              </c:numCache>
            </c:numRef>
          </c:xVal>
          <c:yVal>
            <c:numRef>
              <c:f>[deviation_support_vs_forces_20221122.xlsx]Лист1!$E$5:$E$21</c:f>
              <c:numCache>
                <c:formatCode>General</c:formatCode>
                <c:ptCount val="17"/>
                <c:pt idx="0">
                  <c:v>0.8</c:v>
                </c:pt>
                <c:pt idx="1">
                  <c:v>1.5</c:v>
                </c:pt>
                <c:pt idx="2">
                  <c:v>2.2000000000000002</c:v>
                </c:pt>
                <c:pt idx="3">
                  <c:v>3.2</c:v>
                </c:pt>
                <c:pt idx="4">
                  <c:v>3.5</c:v>
                </c:pt>
                <c:pt idx="5">
                  <c:v>4</c:v>
                </c:pt>
                <c:pt idx="6">
                  <c:v>4.5</c:v>
                </c:pt>
                <c:pt idx="7">
                  <c:v>5</c:v>
                </c:pt>
                <c:pt idx="8">
                  <c:v>5.2</c:v>
                </c:pt>
                <c:pt idx="9">
                  <c:v>5.5</c:v>
                </c:pt>
                <c:pt idx="10">
                  <c:v>5.7</c:v>
                </c:pt>
                <c:pt idx="11">
                  <c:v>6</c:v>
                </c:pt>
                <c:pt idx="12">
                  <c:v>6.5</c:v>
                </c:pt>
                <c:pt idx="13">
                  <c:v>7</c:v>
                </c:pt>
                <c:pt idx="14">
                  <c:v>7.5</c:v>
                </c:pt>
                <c:pt idx="15">
                  <c:v>8</c:v>
                </c:pt>
                <c:pt idx="16">
                  <c:v>8.5</c:v>
                </c:pt>
              </c:numCache>
            </c:numRef>
          </c:yVal>
          <c:smooth val="1"/>
          <c:extLst>
            <c:ext xmlns:c16="http://schemas.microsoft.com/office/drawing/2014/chart" uri="{C3380CC4-5D6E-409C-BE32-E72D297353CC}">
              <c16:uniqueId val="{00000001-8228-4E83-848B-839D08439E79}"/>
            </c:ext>
          </c:extLst>
        </c:ser>
        <c:dLbls>
          <c:showLegendKey val="0"/>
          <c:showVal val="0"/>
          <c:showCatName val="0"/>
          <c:showSerName val="0"/>
          <c:showPercent val="0"/>
          <c:showBubbleSize val="0"/>
        </c:dLbls>
        <c:axId val="123644664"/>
        <c:axId val="222038248"/>
      </c:scatterChart>
      <c:valAx>
        <c:axId val="123644664"/>
        <c:scaling>
          <c:orientation val="minMax"/>
          <c:max val="2600"/>
          <c:min val="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100" b="1" i="1" u="none" strike="noStrike" kern="1200" baseline="0">
                    <a:solidFill>
                      <a:schemeClr val="tx1">
                        <a:lumMod val="65000"/>
                        <a:lumOff val="35000"/>
                      </a:schemeClr>
                    </a:solidFill>
                    <a:latin typeface="+mn-lt"/>
                    <a:ea typeface="+mn-ea"/>
                    <a:cs typeface="+mn-cs"/>
                  </a:defRPr>
                </a:pPr>
                <a:r>
                  <a:rPr lang="en-US" sz="1100" b="1" i="1" dirty="0" smtClean="0"/>
                  <a:t>Load</a:t>
                </a:r>
                <a:r>
                  <a:rPr lang="ru-RU" sz="1100" b="1" i="1" dirty="0" smtClean="0"/>
                  <a:t>, </a:t>
                </a:r>
                <a:r>
                  <a:rPr lang="ru-RU" sz="1100" b="1" i="1" dirty="0"/>
                  <a:t>кг</a:t>
                </a:r>
              </a:p>
            </c:rich>
          </c:tx>
          <c:layout>
            <c:manualLayout>
              <c:xMode val="edge"/>
              <c:yMode val="edge"/>
              <c:x val="0.71846891561730475"/>
              <c:y val="0.94836411060846515"/>
            </c:manualLayout>
          </c:layout>
          <c:overlay val="0"/>
          <c:spPr>
            <a:noFill/>
            <a:ln>
              <a:noFill/>
            </a:ln>
            <a:effectLst/>
          </c:spPr>
          <c:txPr>
            <a:bodyPr rot="0" spcFirstLastPara="1" vertOverflow="ellipsis" vert="horz" wrap="square" anchor="ctr" anchorCtr="1"/>
            <a:lstStyle/>
            <a:p>
              <a:pPr>
                <a:defRPr sz="1100" b="1" i="1" u="none" strike="noStrike" kern="1200"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222038248"/>
        <c:crosses val="autoZero"/>
        <c:crossBetween val="midCat"/>
      </c:valAx>
      <c:valAx>
        <c:axId val="2220382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1" u="none" strike="noStrike" kern="1200" baseline="0">
                    <a:solidFill>
                      <a:schemeClr val="tx1">
                        <a:lumMod val="65000"/>
                        <a:lumOff val="35000"/>
                      </a:schemeClr>
                    </a:solidFill>
                    <a:latin typeface="+mn-lt"/>
                    <a:ea typeface="+mn-ea"/>
                    <a:cs typeface="+mn-cs"/>
                  </a:defRPr>
                </a:pPr>
                <a:r>
                  <a:rPr lang="en-US" b="1" i="1" dirty="0" smtClean="0"/>
                  <a:t>Deviation</a:t>
                </a:r>
                <a:r>
                  <a:rPr lang="ru-RU" b="1" i="1" dirty="0" smtClean="0"/>
                  <a:t>, </a:t>
                </a:r>
                <a:r>
                  <a:rPr lang="ru-RU" b="1" i="1" dirty="0"/>
                  <a:t>мм</a:t>
                </a:r>
              </a:p>
            </c:rich>
          </c:tx>
          <c:layout>
            <c:manualLayout>
              <c:xMode val="edge"/>
              <c:yMode val="edge"/>
              <c:x val="1.567310521590011E-2"/>
              <c:y val="0.53797465316835402"/>
            </c:manualLayout>
          </c:layout>
          <c:overlay val="0"/>
          <c:spPr>
            <a:noFill/>
            <a:ln>
              <a:noFill/>
            </a:ln>
            <a:effectLst/>
          </c:spPr>
          <c:txPr>
            <a:bodyPr rot="-5400000" spcFirstLastPara="1" vertOverflow="ellipsis" vert="horz" wrap="square" anchor="ctr" anchorCtr="1"/>
            <a:lstStyle/>
            <a:p>
              <a:pPr>
                <a:defRPr sz="1000" b="1" i="1" u="none" strike="noStrike" kern="1200" baseline="0">
                  <a:solidFill>
                    <a:schemeClr val="tx1">
                      <a:lumMod val="65000"/>
                      <a:lumOff val="35000"/>
                    </a:schemeClr>
                  </a:solidFill>
                  <a:latin typeface="+mn-lt"/>
                  <a:ea typeface="+mn-ea"/>
                  <a:cs typeface="+mn-cs"/>
                </a:defRPr>
              </a:pPr>
              <a:endParaRPr lang="ru-RU"/>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123644664"/>
        <c:crosses val="autoZero"/>
        <c:crossBetween val="midCat"/>
      </c:valAx>
      <c:spPr>
        <a:solidFill>
          <a:schemeClr val="lt1"/>
        </a:solidFill>
        <a:ln w="12700" cap="flat" cmpd="sng" algn="ctr">
          <a:solidFill>
            <a:schemeClr val="dk1"/>
          </a:solidFill>
          <a:prstDash val="solid"/>
          <a:miter lim="800000"/>
        </a:ln>
        <a:effectLst/>
      </c:spPr>
    </c:plotArea>
    <c:legend>
      <c:legendPos val="r"/>
      <c:layout>
        <c:manualLayout>
          <c:xMode val="edge"/>
          <c:yMode val="edge"/>
          <c:x val="0.86110477020661225"/>
          <c:y val="0.60480153571431294"/>
          <c:w val="0.1207666532209092"/>
          <c:h val="8.132167356129234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C549D6D7-8981-4547-8D1C-EF6798311915}" type="datetimeFigureOut">
              <a:rPr lang="ru-RU" smtClean="0"/>
              <a:t>24.09.2025</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579D7308-1BE5-4266-AE55-0D4CDE8F506E}" type="slidenum">
              <a:rPr lang="ru-RU" smtClean="0"/>
              <a:t>‹#›</a:t>
            </a:fld>
            <a:endParaRPr lang="ru-RU"/>
          </a:p>
        </p:txBody>
      </p:sp>
    </p:spTree>
    <p:extLst>
      <p:ext uri="{BB962C8B-B14F-4D97-AF65-F5344CB8AC3E}">
        <p14:creationId xmlns:p14="http://schemas.microsoft.com/office/powerpoint/2010/main" val="34227782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93A8EE91-2CD5-4FBB-B0F5-26245504EEF7}" type="slidenum">
              <a:rPr lang="ru-RU" smtClean="0"/>
              <a:t>1</a:t>
            </a:fld>
            <a:endParaRPr lang="ru-RU"/>
          </a:p>
        </p:txBody>
      </p:sp>
    </p:spTree>
    <p:extLst>
      <p:ext uri="{BB962C8B-B14F-4D97-AF65-F5344CB8AC3E}">
        <p14:creationId xmlns:p14="http://schemas.microsoft.com/office/powerpoint/2010/main" val="16182638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3A8EE91-2CD5-4FBB-B0F5-26245504EEF7}" type="slidenum">
              <a:rPr lang="ru-RU" smtClean="0"/>
              <a:t>11</a:t>
            </a:fld>
            <a:endParaRPr lang="ru-RU"/>
          </a:p>
        </p:txBody>
      </p:sp>
    </p:spTree>
    <p:extLst>
      <p:ext uri="{BB962C8B-B14F-4D97-AF65-F5344CB8AC3E}">
        <p14:creationId xmlns:p14="http://schemas.microsoft.com/office/powerpoint/2010/main" val="1198898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9956E77-353D-4F00-BA63-08C9671CEB01}" type="slidenum">
              <a:rPr lang="ru-RU" smtClean="0"/>
              <a:t>17</a:t>
            </a:fld>
            <a:endParaRPr lang="ru-RU"/>
          </a:p>
        </p:txBody>
      </p:sp>
    </p:spTree>
    <p:extLst>
      <p:ext uri="{BB962C8B-B14F-4D97-AF65-F5344CB8AC3E}">
        <p14:creationId xmlns:p14="http://schemas.microsoft.com/office/powerpoint/2010/main" val="3127186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9956E77-353D-4F00-BA63-08C9671CEB01}" type="slidenum">
              <a:rPr lang="ru-RU" smtClean="0"/>
              <a:t>19</a:t>
            </a:fld>
            <a:endParaRPr lang="ru-RU"/>
          </a:p>
        </p:txBody>
      </p:sp>
    </p:spTree>
    <p:extLst>
      <p:ext uri="{BB962C8B-B14F-4D97-AF65-F5344CB8AC3E}">
        <p14:creationId xmlns:p14="http://schemas.microsoft.com/office/powerpoint/2010/main" val="1364714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BAF3B47-6495-4A36-80E1-E929E03D2B08}"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en-US" smtClean="0"/>
              <a:t>E. Pyata, S. Pivovarov, BINP, SPD Magnet</a:t>
            </a:r>
            <a:endParaRPr lang="ru-RU"/>
          </a:p>
        </p:txBody>
      </p:sp>
      <p:sp>
        <p:nvSpPr>
          <p:cNvPr id="6" name="Номер слайда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82823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A0EC45E-4510-46DF-898D-4B87A3FD773A}"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en-US" smtClean="0"/>
              <a:t>E. Pyata, S. Pivovarov, BINP, SPD Magnet</a:t>
            </a:r>
            <a:endParaRPr lang="ru-RU"/>
          </a:p>
        </p:txBody>
      </p:sp>
      <p:sp>
        <p:nvSpPr>
          <p:cNvPr id="6" name="Номер слайда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40839089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AF23E359-4EC8-4738-BC5A-6D3805F4E181}"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en-US" smtClean="0"/>
              <a:t>E. Pyata, S. Pivovarov, BINP, SPD Magnet</a:t>
            </a:r>
            <a:endParaRPr lang="ru-RU"/>
          </a:p>
        </p:txBody>
      </p:sp>
      <p:sp>
        <p:nvSpPr>
          <p:cNvPr id="6" name="Номер слайда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2288716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p:spPr>
        <p:txBody>
          <a:bodyPr/>
          <a:lstStyle/>
          <a:p>
            <a:r>
              <a:rPr lang="en-US" smtClean="0"/>
              <a:t>Click to edit Master title style</a:t>
            </a:r>
            <a:endParaRPr lang="en-US"/>
          </a:p>
        </p:txBody>
      </p:sp>
      <p:sp>
        <p:nvSpPr>
          <p:cNvPr id="3" name="Date Placeholder 3"/>
          <p:cNvSpPr>
            <a:spLocks noGrp="1" noChangeArrowheads="1"/>
          </p:cNvSpPr>
          <p:nvPr>
            <p:ph type="dt" sz="half" idx="10"/>
          </p:nvPr>
        </p:nvSpPr>
        <p:spPr>
          <a:ln/>
        </p:spPr>
        <p:txBody>
          <a:bodyPr/>
          <a:lstStyle>
            <a:lvl1pPr>
              <a:defRPr/>
            </a:lvl1pPr>
          </a:lstStyle>
          <a:p>
            <a:pPr>
              <a:defRPr/>
            </a:pPr>
            <a:fld id="{076CE4F5-E0B2-4446-98C5-6290FBBC1174}" type="datetime1">
              <a:rPr lang="ru-RU" altLang="en-US" smtClean="0"/>
              <a:t>24.09.2025</a:t>
            </a:fld>
            <a:endParaRPr lang="en-US" altLang="en-US" sz="1800">
              <a:solidFill>
                <a:schemeClr val="tx1"/>
              </a:solidFill>
            </a:endParaRPr>
          </a:p>
        </p:txBody>
      </p:sp>
      <p:sp>
        <p:nvSpPr>
          <p:cNvPr id="4" name="Footer Placeholder 4"/>
          <p:cNvSpPr>
            <a:spLocks noGrp="1" noChangeArrowheads="1"/>
          </p:cNvSpPr>
          <p:nvPr>
            <p:ph type="ftr" sz="quarter" idx="11"/>
          </p:nvPr>
        </p:nvSpPr>
        <p:spPr>
          <a:ln/>
        </p:spPr>
        <p:txBody>
          <a:bodyPr/>
          <a:lstStyle>
            <a:lvl1pPr>
              <a:defRPr/>
            </a:lvl1pPr>
          </a:lstStyle>
          <a:p>
            <a:pPr>
              <a:defRPr/>
            </a:pPr>
            <a:r>
              <a:rPr lang="sv-SE" altLang="en-US" smtClean="0"/>
              <a:t>S.Pivovarov, E. Pyata, BINP, SPD Magnet</a:t>
            </a:r>
            <a:endParaRPr lang="en-US" altLang="en-US"/>
          </a:p>
        </p:txBody>
      </p:sp>
      <p:sp>
        <p:nvSpPr>
          <p:cNvPr id="5" name="Slide Number Placeholder 5"/>
          <p:cNvSpPr>
            <a:spLocks noGrp="1" noChangeArrowheads="1"/>
          </p:cNvSpPr>
          <p:nvPr>
            <p:ph type="sldNum" sz="quarter" idx="12"/>
          </p:nvPr>
        </p:nvSpPr>
        <p:spPr>
          <a:ln/>
        </p:spPr>
        <p:txBody>
          <a:bodyPr/>
          <a:lstStyle>
            <a:lvl1pPr>
              <a:defRPr/>
            </a:lvl1pPr>
          </a:lstStyle>
          <a:p>
            <a:pPr>
              <a:defRPr/>
            </a:pPr>
            <a:fld id="{1A8126DC-8849-4187-B706-7E0203B700CC}" type="slidenum">
              <a:rPr lang="en-US" altLang="en-US"/>
              <a:pPr>
                <a:defRPr/>
              </a:pPr>
              <a:t>‹#›</a:t>
            </a:fld>
            <a:endParaRPr lang="en-US" altLang="en-US" sz="1800">
              <a:solidFill>
                <a:schemeClr val="tx1"/>
              </a:solidFill>
            </a:endParaRPr>
          </a:p>
        </p:txBody>
      </p:sp>
    </p:spTree>
    <p:extLst>
      <p:ext uri="{BB962C8B-B14F-4D97-AF65-F5344CB8AC3E}">
        <p14:creationId xmlns:p14="http://schemas.microsoft.com/office/powerpoint/2010/main" val="26347360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6BAF3B47-6495-4A36-80E1-E929E03D2B08}"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32505800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F690DC2-736F-41F6-891E-CFA58F3F8E00}"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3416335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B059640-26D6-41C9-81EA-D9ABED02AE08}"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2409219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648A235A-B07B-4B18-8638-E583904D251E}" type="datetime1">
              <a:rPr lang="ru-RU" smtClean="0"/>
              <a:t>24.09.2025</a:t>
            </a:fld>
            <a:endParaRPr lang="ru-RU"/>
          </a:p>
        </p:txBody>
      </p:sp>
      <p:sp>
        <p:nvSpPr>
          <p:cNvPr id="6" name="Footer Placeholder 5"/>
          <p:cNvSpPr>
            <a:spLocks noGrp="1"/>
          </p:cNvSpPr>
          <p:nvPr>
            <p:ph type="ftr" sz="quarter" idx="11"/>
          </p:nvPr>
        </p:nvSpPr>
        <p:spPr/>
        <p:txBody>
          <a:bodyPr/>
          <a:lstStyle/>
          <a:p>
            <a:r>
              <a:rPr lang="en-US" smtClean="0"/>
              <a:t>E. Pyata, S. Pivovarov, BINP, SPD Magnet</a:t>
            </a:r>
            <a:endParaRPr lang="ru-RU"/>
          </a:p>
        </p:txBody>
      </p:sp>
      <p:sp>
        <p:nvSpPr>
          <p:cNvPr id="7" name="Slide Number Placeholder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717779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D30493B-A92F-4569-96B6-332BE6FB4024}" type="datetime1">
              <a:rPr lang="ru-RU" smtClean="0"/>
              <a:t>24.09.2025</a:t>
            </a:fld>
            <a:endParaRPr lang="ru-RU"/>
          </a:p>
        </p:txBody>
      </p:sp>
      <p:sp>
        <p:nvSpPr>
          <p:cNvPr id="8" name="Footer Placeholder 7"/>
          <p:cNvSpPr>
            <a:spLocks noGrp="1"/>
          </p:cNvSpPr>
          <p:nvPr>
            <p:ph type="ftr" sz="quarter" idx="11"/>
          </p:nvPr>
        </p:nvSpPr>
        <p:spPr/>
        <p:txBody>
          <a:bodyPr/>
          <a:lstStyle/>
          <a:p>
            <a:r>
              <a:rPr lang="en-US" smtClean="0"/>
              <a:t>E. Pyata, S. Pivovarov, BINP, SPD Magnet</a:t>
            </a:r>
            <a:endParaRPr lang="ru-RU"/>
          </a:p>
        </p:txBody>
      </p:sp>
      <p:sp>
        <p:nvSpPr>
          <p:cNvPr id="9" name="Slide Number Placeholder 8"/>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27634086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8D8D71B3-27B5-4318-B9BD-F206CA64D4E1}" type="datetime1">
              <a:rPr lang="ru-RU" smtClean="0"/>
              <a:t>24.09.2025</a:t>
            </a:fld>
            <a:endParaRPr lang="ru-RU"/>
          </a:p>
        </p:txBody>
      </p:sp>
      <p:sp>
        <p:nvSpPr>
          <p:cNvPr id="4" name="Footer Placeholder 3"/>
          <p:cNvSpPr>
            <a:spLocks noGrp="1"/>
          </p:cNvSpPr>
          <p:nvPr>
            <p:ph type="ftr" sz="quarter" idx="11"/>
          </p:nvPr>
        </p:nvSpPr>
        <p:spPr/>
        <p:txBody>
          <a:bodyPr/>
          <a:lstStyle/>
          <a:p>
            <a:r>
              <a:rPr lang="en-US" smtClean="0"/>
              <a:t>E. Pyata, S. Pivovarov, BINP, SPD Magnet</a:t>
            </a:r>
            <a:endParaRPr lang="ru-RU"/>
          </a:p>
        </p:txBody>
      </p:sp>
      <p:sp>
        <p:nvSpPr>
          <p:cNvPr id="5" name="Slide Number Placeholder 4"/>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31710024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FEC7BB-C541-4A0D-B4C8-C8CDED61443D}" type="datetime1">
              <a:rPr lang="ru-RU" smtClean="0"/>
              <a:t>24.09.2025</a:t>
            </a:fld>
            <a:endParaRPr lang="ru-RU"/>
          </a:p>
        </p:txBody>
      </p:sp>
      <p:sp>
        <p:nvSpPr>
          <p:cNvPr id="3" name="Footer Placeholder 2"/>
          <p:cNvSpPr>
            <a:spLocks noGrp="1"/>
          </p:cNvSpPr>
          <p:nvPr>
            <p:ph type="ftr" sz="quarter" idx="11"/>
          </p:nvPr>
        </p:nvSpPr>
        <p:spPr/>
        <p:txBody>
          <a:bodyPr/>
          <a:lstStyle/>
          <a:p>
            <a:r>
              <a:rPr lang="en-US" smtClean="0"/>
              <a:t>E. Pyata, S. Pivovarov, BINP, SPD Magnet</a:t>
            </a:r>
            <a:endParaRPr lang="ru-RU"/>
          </a:p>
        </p:txBody>
      </p:sp>
      <p:sp>
        <p:nvSpPr>
          <p:cNvPr id="4" name="Slide Number Placeholder 3"/>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2505327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690DC2-736F-41F6-891E-CFA58F3F8E00}"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en-US" smtClean="0"/>
              <a:t>E. Pyata, S. Pivovarov, BINP, SPD Magnet</a:t>
            </a:r>
            <a:endParaRPr lang="ru-RU"/>
          </a:p>
        </p:txBody>
      </p:sp>
      <p:sp>
        <p:nvSpPr>
          <p:cNvPr id="6" name="Номер слайда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6335826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5CE77A43-282A-4511-B201-715EE9653508}" type="datetime1">
              <a:rPr lang="ru-RU" smtClean="0"/>
              <a:t>24.09.2025</a:t>
            </a:fld>
            <a:endParaRPr lang="ru-RU"/>
          </a:p>
        </p:txBody>
      </p:sp>
      <p:sp>
        <p:nvSpPr>
          <p:cNvPr id="6" name="Footer Placeholder 5"/>
          <p:cNvSpPr>
            <a:spLocks noGrp="1"/>
          </p:cNvSpPr>
          <p:nvPr>
            <p:ph type="ftr" sz="quarter" idx="11"/>
          </p:nvPr>
        </p:nvSpPr>
        <p:spPr/>
        <p:txBody>
          <a:bodyPr/>
          <a:lstStyle/>
          <a:p>
            <a:r>
              <a:rPr lang="en-US" smtClean="0"/>
              <a:t>E. Pyata, S. Pivovarov, BINP, SPD Magnet</a:t>
            </a:r>
            <a:endParaRPr lang="ru-RU"/>
          </a:p>
        </p:txBody>
      </p:sp>
      <p:sp>
        <p:nvSpPr>
          <p:cNvPr id="7" name="Slide Number Placeholder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21884210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8420F16F-3C74-4A20-8A3B-686B7DE627DF}" type="datetime1">
              <a:rPr lang="ru-RU" smtClean="0"/>
              <a:t>24.09.2025</a:t>
            </a:fld>
            <a:endParaRPr lang="ru-RU"/>
          </a:p>
        </p:txBody>
      </p:sp>
      <p:sp>
        <p:nvSpPr>
          <p:cNvPr id="6" name="Footer Placeholder 5"/>
          <p:cNvSpPr>
            <a:spLocks noGrp="1"/>
          </p:cNvSpPr>
          <p:nvPr>
            <p:ph type="ftr" sz="quarter" idx="11"/>
          </p:nvPr>
        </p:nvSpPr>
        <p:spPr/>
        <p:txBody>
          <a:bodyPr/>
          <a:lstStyle/>
          <a:p>
            <a:r>
              <a:rPr lang="en-US" smtClean="0"/>
              <a:t>E. Pyata, S. Pivovarov, BINP, SPD Magnet</a:t>
            </a:r>
            <a:endParaRPr lang="ru-RU"/>
          </a:p>
        </p:txBody>
      </p:sp>
      <p:sp>
        <p:nvSpPr>
          <p:cNvPr id="7" name="Slide Number Placeholder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754314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2A21667-391F-466C-93CD-A3B9ED8EFAF2}"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135685415"/>
      </p:ext>
    </p:extLst>
  </p:cSld>
  <p:clrMapOvr>
    <a:masterClrMapping/>
  </p:clrMapOvr>
  <p:hf sldNum="0" hdr="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2A21667-391F-466C-93CD-A3B9ED8EFAF2}"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246933443"/>
      </p:ext>
    </p:extLst>
  </p:cSld>
  <p:clrMapOvr>
    <a:masterClrMapping/>
  </p:clrMapOvr>
  <p:hf sldNum="0" hdr="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2A21667-391F-466C-93CD-A3B9ED8EFAF2}"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377573227"/>
      </p:ext>
    </p:extLst>
  </p:cSld>
  <p:clrMapOvr>
    <a:masterClrMapping/>
  </p:clrMapOvr>
  <p:hf sldNum="0" hdr="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2A21667-391F-466C-93CD-A3B9ED8EFAF2}"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21116485"/>
      </p:ext>
    </p:extLst>
  </p:cSld>
  <p:clrMapOvr>
    <a:masterClrMapping/>
  </p:clrMapOvr>
  <p:hf sldNum="0" hdr="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32A21667-391F-466C-93CD-A3B9ED8EFAF2}"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427250018"/>
      </p:ext>
    </p:extLst>
  </p:cSld>
  <p:clrMapOvr>
    <a:masterClrMapping/>
  </p:clrMapOvr>
  <p:hf sldNum="0" hdr="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0EC45E-4510-46DF-898D-4B87A3FD773A}"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9122511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F23E359-4EC8-4738-BC5A-6D3805F4E181}" type="datetime1">
              <a:rPr lang="ru-RU" smtClean="0"/>
              <a:t>24.09.2025</a:t>
            </a:fld>
            <a:endParaRPr lang="ru-RU"/>
          </a:p>
        </p:txBody>
      </p:sp>
      <p:sp>
        <p:nvSpPr>
          <p:cNvPr id="5" name="Footer Placeholder 4"/>
          <p:cNvSpPr>
            <a:spLocks noGrp="1"/>
          </p:cNvSpPr>
          <p:nvPr>
            <p:ph type="ftr" sz="quarter" idx="11"/>
          </p:nvPr>
        </p:nvSpPr>
        <p:spPr/>
        <p:txBody>
          <a:bodyPr/>
          <a:lstStyle/>
          <a:p>
            <a:r>
              <a:rPr lang="en-US" smtClean="0"/>
              <a:t>E. Pyata, S. Pivovarov, BINP, SPD Magnet</a:t>
            </a:r>
            <a:endParaRPr lang="ru-RU"/>
          </a:p>
        </p:txBody>
      </p:sp>
      <p:sp>
        <p:nvSpPr>
          <p:cNvPr id="6" name="Slide Number Placeholder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81641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B059640-26D6-41C9-81EA-D9ABED02AE08}"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en-US" smtClean="0"/>
              <a:t>E. Pyata, S. Pivovarov, BINP, SPD Magnet</a:t>
            </a:r>
            <a:endParaRPr lang="ru-RU"/>
          </a:p>
        </p:txBody>
      </p:sp>
      <p:sp>
        <p:nvSpPr>
          <p:cNvPr id="6" name="Номер слайда 5"/>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51732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48A235A-B07B-4B18-8638-E583904D251E}" type="datetime1">
              <a:rPr lang="ru-RU" smtClean="0"/>
              <a:t>24.09.2025</a:t>
            </a:fld>
            <a:endParaRPr lang="ru-RU"/>
          </a:p>
        </p:txBody>
      </p:sp>
      <p:sp>
        <p:nvSpPr>
          <p:cNvPr id="6" name="Нижний колонтитул 5"/>
          <p:cNvSpPr>
            <a:spLocks noGrp="1"/>
          </p:cNvSpPr>
          <p:nvPr>
            <p:ph type="ftr" sz="quarter" idx="11"/>
          </p:nvPr>
        </p:nvSpPr>
        <p:spPr/>
        <p:txBody>
          <a:bodyPr/>
          <a:lstStyle/>
          <a:p>
            <a:r>
              <a:rPr lang="en-US" smtClean="0"/>
              <a:t>E. Pyata, S. Pivovarov, BINP, SPD Magnet</a:t>
            </a:r>
            <a:endParaRPr lang="ru-RU"/>
          </a:p>
        </p:txBody>
      </p:sp>
      <p:sp>
        <p:nvSpPr>
          <p:cNvPr id="7" name="Номер слайда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951869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D30493B-A92F-4569-96B6-332BE6FB4024}" type="datetime1">
              <a:rPr lang="ru-RU" smtClean="0"/>
              <a:t>24.09.2025</a:t>
            </a:fld>
            <a:endParaRPr lang="ru-RU"/>
          </a:p>
        </p:txBody>
      </p:sp>
      <p:sp>
        <p:nvSpPr>
          <p:cNvPr id="8" name="Нижний колонтитул 7"/>
          <p:cNvSpPr>
            <a:spLocks noGrp="1"/>
          </p:cNvSpPr>
          <p:nvPr>
            <p:ph type="ftr" sz="quarter" idx="11"/>
          </p:nvPr>
        </p:nvSpPr>
        <p:spPr/>
        <p:txBody>
          <a:bodyPr/>
          <a:lstStyle/>
          <a:p>
            <a:r>
              <a:rPr lang="en-US" smtClean="0"/>
              <a:t>E. Pyata, S. Pivovarov, BINP, SPD Magnet</a:t>
            </a:r>
            <a:endParaRPr lang="ru-RU"/>
          </a:p>
        </p:txBody>
      </p:sp>
      <p:sp>
        <p:nvSpPr>
          <p:cNvPr id="9" name="Номер слайда 8"/>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410016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D8D71B3-27B5-4318-B9BD-F206CA64D4E1}" type="datetime1">
              <a:rPr lang="ru-RU" smtClean="0"/>
              <a:t>24.09.2025</a:t>
            </a:fld>
            <a:endParaRPr lang="ru-RU"/>
          </a:p>
        </p:txBody>
      </p:sp>
      <p:sp>
        <p:nvSpPr>
          <p:cNvPr id="4" name="Нижний колонтитул 3"/>
          <p:cNvSpPr>
            <a:spLocks noGrp="1"/>
          </p:cNvSpPr>
          <p:nvPr>
            <p:ph type="ftr" sz="quarter" idx="11"/>
          </p:nvPr>
        </p:nvSpPr>
        <p:spPr/>
        <p:txBody>
          <a:bodyPr/>
          <a:lstStyle/>
          <a:p>
            <a:r>
              <a:rPr lang="en-US" smtClean="0"/>
              <a:t>E. Pyata, S. Pivovarov, BINP, SPD Magnet</a:t>
            </a:r>
            <a:endParaRPr lang="ru-RU"/>
          </a:p>
        </p:txBody>
      </p:sp>
      <p:sp>
        <p:nvSpPr>
          <p:cNvPr id="5" name="Номер слайда 4"/>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94956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FEC7BB-C541-4A0D-B4C8-C8CDED61443D}"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sp>
        <p:nvSpPr>
          <p:cNvPr id="4" name="Номер слайда 3"/>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3366733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CE77A43-282A-4511-B201-715EE9653508}" type="datetime1">
              <a:rPr lang="ru-RU" smtClean="0"/>
              <a:t>24.09.2025</a:t>
            </a:fld>
            <a:endParaRPr lang="ru-RU"/>
          </a:p>
        </p:txBody>
      </p:sp>
      <p:sp>
        <p:nvSpPr>
          <p:cNvPr id="6" name="Нижний колонтитул 5"/>
          <p:cNvSpPr>
            <a:spLocks noGrp="1"/>
          </p:cNvSpPr>
          <p:nvPr>
            <p:ph type="ftr" sz="quarter" idx="11"/>
          </p:nvPr>
        </p:nvSpPr>
        <p:spPr/>
        <p:txBody>
          <a:bodyPr/>
          <a:lstStyle/>
          <a:p>
            <a:r>
              <a:rPr lang="en-US" smtClean="0"/>
              <a:t>E. Pyata, S. Pivovarov, BINP, SPD Magnet</a:t>
            </a:r>
            <a:endParaRPr lang="ru-RU"/>
          </a:p>
        </p:txBody>
      </p:sp>
      <p:sp>
        <p:nvSpPr>
          <p:cNvPr id="7" name="Номер слайда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2275112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8420F16F-3C74-4A20-8A3B-686B7DE627DF}" type="datetime1">
              <a:rPr lang="ru-RU" smtClean="0"/>
              <a:t>24.09.2025</a:t>
            </a:fld>
            <a:endParaRPr lang="ru-RU"/>
          </a:p>
        </p:txBody>
      </p:sp>
      <p:sp>
        <p:nvSpPr>
          <p:cNvPr id="6" name="Нижний колонтитул 5"/>
          <p:cNvSpPr>
            <a:spLocks noGrp="1"/>
          </p:cNvSpPr>
          <p:nvPr>
            <p:ph type="ftr" sz="quarter" idx="11"/>
          </p:nvPr>
        </p:nvSpPr>
        <p:spPr/>
        <p:txBody>
          <a:bodyPr/>
          <a:lstStyle/>
          <a:p>
            <a:r>
              <a:rPr lang="en-US" smtClean="0"/>
              <a:t>E. Pyata, S. Pivovarov, BINP, SPD Magnet</a:t>
            </a:r>
            <a:endParaRPr lang="ru-RU"/>
          </a:p>
        </p:txBody>
      </p:sp>
      <p:sp>
        <p:nvSpPr>
          <p:cNvPr id="7" name="Номер слайда 6"/>
          <p:cNvSpPr>
            <a:spLocks noGrp="1"/>
          </p:cNvSpPr>
          <p:nvPr>
            <p:ph type="sldNum" sz="quarter" idx="12"/>
          </p:nvPr>
        </p:nvSpPr>
        <p:spPr/>
        <p:txBody>
          <a:bodyPr/>
          <a:lstStyle/>
          <a:p>
            <a:fld id="{EE177967-8F0E-415E-B311-D673C13DCC9C}" type="slidenum">
              <a:rPr lang="ru-RU" smtClean="0"/>
              <a:t>‹#›</a:t>
            </a:fld>
            <a:endParaRPr lang="ru-RU"/>
          </a:p>
        </p:txBody>
      </p:sp>
    </p:spTree>
    <p:extLst>
      <p:ext uri="{BB962C8B-B14F-4D97-AF65-F5344CB8AC3E}">
        <p14:creationId xmlns:p14="http://schemas.microsoft.com/office/powerpoint/2010/main" val="147294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theme" Target="../theme/theme2.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A21667-391F-466C-93CD-A3B9ED8EFAF2}" type="datetime1">
              <a:rPr lang="ru-RU" smtClean="0"/>
              <a:t>24.09.2025</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E. Pyata, S. Pivovarov, BINP, SPD Magnet</a:t>
            </a:r>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177967-8F0E-415E-B311-D673C13DCC9C}" type="slidenum">
              <a:rPr lang="ru-RU" smtClean="0"/>
              <a:t>‹#›</a:t>
            </a:fld>
            <a:endParaRPr lang="ru-RU"/>
          </a:p>
        </p:txBody>
      </p:sp>
    </p:spTree>
    <p:extLst>
      <p:ext uri="{BB962C8B-B14F-4D97-AF65-F5344CB8AC3E}">
        <p14:creationId xmlns:p14="http://schemas.microsoft.com/office/powerpoint/2010/main" val="34705319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8" r:id="rId12"/>
  </p:sldLayoutIdLst>
  <p:hf sldNum="0"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2A21667-391F-466C-93CD-A3B9ED8EFAF2}" type="datetime1">
              <a:rPr lang="ru-RU" smtClean="0"/>
              <a:t>24.09.2025</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smtClean="0"/>
              <a:t>E. Pyata, S. Pivovarov, BINP, SPD Magnet</a:t>
            </a:r>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EE177967-8F0E-415E-B311-D673C13DCC9C}" type="slidenum">
              <a:rPr lang="ru-RU" smtClean="0"/>
              <a:t>‹#›</a:t>
            </a:fld>
            <a:endParaRPr lang="ru-RU"/>
          </a:p>
        </p:txBody>
      </p:sp>
    </p:spTree>
    <p:extLst>
      <p:ext uri="{BB962C8B-B14F-4D97-AF65-F5344CB8AC3E}">
        <p14:creationId xmlns:p14="http://schemas.microsoft.com/office/powerpoint/2010/main" val="390274286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hf sldNum="0" hdr="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6.tmp"/><Relationship Id="rId2" Type="http://schemas.openxmlformats.org/officeDocument/2006/relationships/image" Target="../media/image35.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7.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5.tmp"/><Relationship Id="rId5" Type="http://schemas.openxmlformats.org/officeDocument/2006/relationships/image" Target="../media/image44.jpg"/><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1.tmp"/><Relationship Id="rId2" Type="http://schemas.openxmlformats.org/officeDocument/2006/relationships/image" Target="../media/image50.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2.xml"/><Relationship Id="rId4" Type="http://schemas.openxmlformats.org/officeDocument/2006/relationships/image" Target="../media/image54.jpg"/></Relationships>
</file>

<file path=ppt/slides/_rels/slide23.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1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image" Target="../media/image62.jpeg"/><Relationship Id="rId1" Type="http://schemas.openxmlformats.org/officeDocument/2006/relationships/slideLayout" Target="../slideLayouts/slideLayout12.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25.xml.rels><?xml version="1.0" encoding="UTF-8" standalone="yes"?>
<Relationships xmlns="http://schemas.openxmlformats.org/package/2006/relationships"><Relationship Id="rId2" Type="http://schemas.openxmlformats.org/officeDocument/2006/relationships/image" Target="../media/image69.tmp"/><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mp"/><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tmp"/><Relationship Id="rId2" Type="http://schemas.openxmlformats.org/officeDocument/2006/relationships/image" Target="../media/image13.jp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image" Target="../media/image19.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33228" y="1996783"/>
            <a:ext cx="8229600" cy="2304256"/>
          </a:xfrm>
        </p:spPr>
        <p:txBody>
          <a:bodyPr>
            <a:normAutofit/>
          </a:bodyPr>
          <a:lstStyle/>
          <a:p>
            <a:pPr algn="ctr"/>
            <a:r>
              <a:rPr lang="en-US" sz="6000" dirty="0" smtClean="0">
                <a:solidFill>
                  <a:srgbClr val="FF0000"/>
                </a:solidFill>
              </a:rPr>
              <a:t>SPD </a:t>
            </a:r>
            <a:r>
              <a:rPr lang="ru-RU" sz="6000" dirty="0" smtClean="0">
                <a:solidFill>
                  <a:srgbClr val="FF0000"/>
                </a:solidFill>
              </a:rPr>
              <a:t>Магнит</a:t>
            </a:r>
            <a:br>
              <a:rPr lang="ru-RU" sz="6000" dirty="0" smtClean="0">
                <a:solidFill>
                  <a:srgbClr val="FF0000"/>
                </a:solidFill>
              </a:rPr>
            </a:br>
            <a:r>
              <a:rPr lang="ru-RU" dirty="0" smtClean="0">
                <a:solidFill>
                  <a:srgbClr val="FF0000"/>
                </a:solidFill>
              </a:rPr>
              <a:t>Отчет – 3-й этап</a:t>
            </a:r>
            <a:endParaRPr lang="ru-RU" sz="6000" dirty="0">
              <a:solidFill>
                <a:srgbClr val="FF0000"/>
              </a:solidFill>
            </a:endParaRPr>
          </a:p>
        </p:txBody>
      </p:sp>
      <p:sp>
        <p:nvSpPr>
          <p:cNvPr id="3" name="Дата 2"/>
          <p:cNvSpPr>
            <a:spLocks noGrp="1"/>
          </p:cNvSpPr>
          <p:nvPr>
            <p:ph type="dt" sz="half" idx="10"/>
          </p:nvPr>
        </p:nvSpPr>
        <p:spPr/>
        <p:txBody>
          <a:bodyPr/>
          <a:lstStyle/>
          <a:p>
            <a:fld id="{219F9AEA-3B8F-4622-BA10-B538B31434FF}" type="datetime1">
              <a:rPr lang="ru-RU" smtClean="0"/>
              <a:t>24.09.2025</a:t>
            </a:fld>
            <a:endParaRPr lang="ru-RU"/>
          </a:p>
        </p:txBody>
      </p:sp>
      <p:sp>
        <p:nvSpPr>
          <p:cNvPr id="5" name="Нижний колонтитул 4"/>
          <p:cNvSpPr>
            <a:spLocks noGrp="1"/>
          </p:cNvSpPr>
          <p:nvPr>
            <p:ph type="ftr" sz="quarter" idx="11"/>
          </p:nvPr>
        </p:nvSpPr>
        <p:spPr/>
        <p:txBody>
          <a:bodyPr/>
          <a:lstStyle/>
          <a:p>
            <a:r>
              <a:rPr lang="sv-SE" smtClean="0">
                <a:solidFill>
                  <a:srgbClr val="FF0000"/>
                </a:solidFill>
              </a:rPr>
              <a:t>S.Pivovarov, BINP, SPD Magnet</a:t>
            </a:r>
            <a:endParaRPr lang="ru-RU" dirty="0">
              <a:solidFill>
                <a:srgbClr val="FF0000"/>
              </a:solidFill>
            </a:endParaRPr>
          </a:p>
        </p:txBody>
      </p:sp>
    </p:spTree>
    <p:extLst>
      <p:ext uri="{BB962C8B-B14F-4D97-AF65-F5344CB8AC3E}">
        <p14:creationId xmlns:p14="http://schemas.microsoft.com/office/powerpoint/2010/main" val="7238303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Shield</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6" name="Рисунок 5" descr="1065.820.102.000.СБ _Экран.pdf - Adobe Acrobat Pro"/>
          <p:cNvPicPr>
            <a:picLocks noChangeAspect="1"/>
          </p:cNvPicPr>
          <p:nvPr/>
        </p:nvPicPr>
        <p:blipFill rotWithShape="1">
          <a:blip r:embed="rId2" cstate="print">
            <a:extLst>
              <a:ext uri="{28A0092B-C50C-407E-A947-70E740481C1C}">
                <a14:useLocalDpi xmlns:a14="http://schemas.microsoft.com/office/drawing/2010/main" val="0"/>
              </a:ext>
            </a:extLst>
          </a:blip>
          <a:srcRect l="3719" t="9889" r="2311" b="889"/>
          <a:stretch/>
        </p:blipFill>
        <p:spPr>
          <a:xfrm>
            <a:off x="1691640" y="666077"/>
            <a:ext cx="8095439" cy="5727434"/>
          </a:xfrm>
          <a:prstGeom prst="rect">
            <a:avLst/>
          </a:prstGeom>
        </p:spPr>
      </p:pic>
    </p:spTree>
    <p:extLst>
      <p:ext uri="{BB962C8B-B14F-4D97-AF65-F5344CB8AC3E}">
        <p14:creationId xmlns:p14="http://schemas.microsoft.com/office/powerpoint/2010/main" val="24477755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663" y="3910801"/>
            <a:ext cx="3669792" cy="1572768"/>
          </a:xfrm>
          <a:prstGeom prst="rect">
            <a:avLst/>
          </a:prstGeom>
        </p:spPr>
      </p:pic>
      <p:sp>
        <p:nvSpPr>
          <p:cNvPr id="2" name="Заголовок 1"/>
          <p:cNvSpPr>
            <a:spLocks noGrp="1"/>
          </p:cNvSpPr>
          <p:nvPr>
            <p:ph type="title"/>
          </p:nvPr>
        </p:nvSpPr>
        <p:spPr>
          <a:xfrm>
            <a:off x="2378701" y="0"/>
            <a:ext cx="6861448" cy="418058"/>
          </a:xfrm>
        </p:spPr>
        <p:txBody>
          <a:bodyPr>
            <a:normAutofit fontScale="90000"/>
          </a:bodyPr>
          <a:lstStyle/>
          <a:p>
            <a:pPr algn="ctr"/>
            <a:r>
              <a:rPr lang="en-US" sz="2400" dirty="0" smtClean="0">
                <a:solidFill>
                  <a:srgbClr val="FF0000"/>
                </a:solidFill>
                <a:latin typeface="Comic Sans MS" panose="030F0702030302020204" pitchFamily="66" charset="0"/>
                <a:cs typeface="Times New Roman" panose="02020603050405020304" pitchFamily="18" charset="0"/>
              </a:rPr>
              <a:t>Cold Mass (design) </a:t>
            </a:r>
            <a:endParaRPr lang="ru-RU" sz="2400" dirty="0">
              <a:solidFill>
                <a:srgbClr val="FF0000"/>
              </a:solidFill>
              <a:latin typeface="Comic Sans MS" panose="030F0702030302020204" pitchFamily="66" charset="0"/>
              <a:cs typeface="Times New Roman" panose="02020603050405020304" pitchFamily="18" charset="0"/>
            </a:endParaRPr>
          </a:p>
        </p:txBody>
      </p:sp>
      <p:pic>
        <p:nvPicPr>
          <p:cNvPr id="8" name="Picture 4"/>
          <p:cNvPicPr>
            <a:picLocks noGrp="1" noChangeAspect="1"/>
          </p:cNvPicPr>
          <p:nvPr>
            <p:ph idx="1"/>
          </p:nvPr>
        </p:nvPicPr>
        <p:blipFill rotWithShape="1">
          <a:blip r:embed="rId4"/>
          <a:srcRect b="76738"/>
          <a:stretch/>
        </p:blipFill>
        <p:spPr>
          <a:xfrm>
            <a:off x="623981" y="356958"/>
            <a:ext cx="6539341" cy="841254"/>
          </a:xfrm>
          <a:prstGeom prst="rect">
            <a:avLst/>
          </a:prstGeom>
        </p:spPr>
      </p:pic>
      <p:sp>
        <p:nvSpPr>
          <p:cNvPr id="4" name="Нижний колонтитул 3"/>
          <p:cNvSpPr>
            <a:spLocks noGrp="1"/>
          </p:cNvSpPr>
          <p:nvPr>
            <p:ph type="ftr" sz="quarter" idx="11"/>
          </p:nvPr>
        </p:nvSpPr>
        <p:spPr>
          <a:xfrm>
            <a:off x="4448390" y="6356350"/>
            <a:ext cx="3203848" cy="365125"/>
          </a:xfrm>
        </p:spPr>
        <p:txBody>
          <a:bodyPr/>
          <a:lstStyle/>
          <a:p>
            <a:r>
              <a:rPr lang="sv-SE" smtClean="0"/>
              <a:t>E. Pyata, S. Pivovarov, BINP, SPD Magnet</a:t>
            </a:r>
            <a:endParaRPr lang="ru-RU" dirty="0"/>
          </a:p>
        </p:txBody>
      </p:sp>
      <p:pic>
        <p:nvPicPr>
          <p:cNvPr id="10" name="Picture 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13630" y="4016097"/>
            <a:ext cx="2797270" cy="2193956"/>
          </a:xfrm>
          <a:prstGeom prst="rect">
            <a:avLst/>
          </a:prstGeom>
          <a:noFill/>
          <a:ln>
            <a:noFill/>
          </a:ln>
        </p:spPr>
      </p:pic>
      <p:sp>
        <p:nvSpPr>
          <p:cNvPr id="11" name="Прямоугольник 10"/>
          <p:cNvSpPr/>
          <p:nvPr/>
        </p:nvSpPr>
        <p:spPr>
          <a:xfrm>
            <a:off x="6927285" y="632061"/>
            <a:ext cx="2741456" cy="584775"/>
          </a:xfrm>
          <a:prstGeom prst="rect">
            <a:avLst/>
          </a:prstGeom>
        </p:spPr>
        <p:txBody>
          <a:bodyPr wrap="none">
            <a:spAutoFit/>
          </a:bodyPr>
          <a:lstStyle/>
          <a:p>
            <a:r>
              <a:rPr lang="de-DE" sz="1600" dirty="0" smtClean="0">
                <a:solidFill>
                  <a:srgbClr val="0070C0"/>
                </a:solidFill>
                <a:latin typeface="Arial" panose="020B0604020202020204" pitchFamily="34" charset="0"/>
                <a:ea typeface="Times New Roman" panose="02020603050405020304" pitchFamily="18" charset="0"/>
                <a:cs typeface="Times New Roman" panose="02020603050405020304" pitchFamily="18" charset="0"/>
              </a:rPr>
              <a:t>2 </a:t>
            </a:r>
            <a:r>
              <a:rPr lang="de-DE" sz="1600" dirty="0" err="1" smtClean="0">
                <a:solidFill>
                  <a:srgbClr val="0070C0"/>
                </a:solidFill>
                <a:latin typeface="Arial" panose="020B0604020202020204" pitchFamily="34" charset="0"/>
                <a:ea typeface="Times New Roman" panose="02020603050405020304" pitchFamily="18" charset="0"/>
                <a:cs typeface="Times New Roman" panose="02020603050405020304" pitchFamily="18" charset="0"/>
              </a:rPr>
              <a:t>coils</a:t>
            </a:r>
            <a:r>
              <a:rPr lang="de-DE" sz="1600" dirty="0" smtClean="0">
                <a:solidFill>
                  <a:srgbClr val="0070C0"/>
                </a:solidFill>
                <a:latin typeface="Arial" panose="020B0604020202020204" pitchFamily="34" charset="0"/>
                <a:ea typeface="Times New Roman" panose="02020603050405020304" pitchFamily="18" charset="0"/>
                <a:cs typeface="Times New Roman" panose="02020603050405020304" pitchFamily="18" charset="0"/>
              </a:rPr>
              <a:t> x 2 </a:t>
            </a:r>
            <a:r>
              <a:rPr lang="en-US"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layers</a:t>
            </a:r>
            <a:r>
              <a:rPr lang="de-DE"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 </a:t>
            </a:r>
            <a:r>
              <a:rPr lang="ru-RU"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 </a:t>
            </a:r>
            <a:r>
              <a:rPr lang="de-DE" sz="1600" dirty="0" smtClean="0">
                <a:solidFill>
                  <a:srgbClr val="0070C0"/>
                </a:solidFill>
                <a:latin typeface="Arial" panose="020B0604020202020204" pitchFamily="34" charset="0"/>
                <a:ea typeface="Times New Roman" panose="02020603050405020304" pitchFamily="18" charset="0"/>
                <a:cs typeface="Times New Roman" panose="02020603050405020304" pitchFamily="18" charset="0"/>
              </a:rPr>
              <a:t>312 </a:t>
            </a:r>
            <a:r>
              <a:rPr lang="en-US"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turns</a:t>
            </a:r>
            <a:endParaRPr lang="de-DE"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endParaRPr>
          </a:p>
          <a:p>
            <a:r>
              <a:rPr lang="de-DE" sz="1600" dirty="0" smtClean="0">
                <a:solidFill>
                  <a:srgbClr val="0070C0"/>
                </a:solidFill>
                <a:latin typeface="Arial" panose="020B0604020202020204" pitchFamily="34" charset="0"/>
                <a:cs typeface="Arial" panose="020B0604020202020204" pitchFamily="34" charset="0"/>
              </a:rPr>
              <a:t>1 </a:t>
            </a:r>
            <a:r>
              <a:rPr lang="de-DE" sz="1600" dirty="0" err="1" smtClean="0">
                <a:solidFill>
                  <a:srgbClr val="0070C0"/>
                </a:solidFill>
                <a:latin typeface="Arial" panose="020B0604020202020204" pitchFamily="34" charset="0"/>
                <a:cs typeface="Arial" panose="020B0604020202020204" pitchFamily="34" charset="0"/>
              </a:rPr>
              <a:t>coil</a:t>
            </a:r>
            <a:r>
              <a:rPr lang="de-DE" sz="1600" dirty="0" smtClean="0">
                <a:solidFill>
                  <a:srgbClr val="0070C0"/>
                </a:solidFill>
                <a:latin typeface="Arial" panose="020B0604020202020204" pitchFamily="34" charset="0"/>
                <a:cs typeface="Arial" panose="020B0604020202020204" pitchFamily="34" charset="0"/>
              </a:rPr>
              <a:t> x 2 </a:t>
            </a:r>
            <a:r>
              <a:rPr lang="en-US"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layers </a:t>
            </a:r>
            <a:r>
              <a:rPr lang="ru-RU" sz="1600" dirty="0">
                <a:solidFill>
                  <a:srgbClr val="0070C0"/>
                </a:solidFill>
                <a:latin typeface="Arial" panose="020B0604020202020204" pitchFamily="34" charset="0"/>
                <a:cs typeface="Arial" panose="020B0604020202020204" pitchFamily="34" charset="0"/>
              </a:rPr>
              <a:t>-</a:t>
            </a:r>
            <a:r>
              <a:rPr lang="de-DE" sz="1600" dirty="0">
                <a:solidFill>
                  <a:srgbClr val="0070C0"/>
                </a:solidFill>
                <a:latin typeface="Arial" panose="020B0604020202020204" pitchFamily="34" charset="0"/>
                <a:cs typeface="Arial" panose="020B0604020202020204" pitchFamily="34" charset="0"/>
              </a:rPr>
              <a:t> </a:t>
            </a:r>
            <a:r>
              <a:rPr lang="de-DE" sz="1600" dirty="0" smtClean="0">
                <a:solidFill>
                  <a:srgbClr val="0070C0"/>
                </a:solidFill>
                <a:latin typeface="Arial" panose="020B0604020202020204" pitchFamily="34" charset="0"/>
                <a:cs typeface="Arial" panose="020B0604020202020204" pitchFamily="34" charset="0"/>
              </a:rPr>
              <a:t>156 </a:t>
            </a:r>
            <a:r>
              <a:rPr lang="en-US" sz="1600" dirty="0">
                <a:solidFill>
                  <a:srgbClr val="0070C0"/>
                </a:solidFill>
                <a:latin typeface="Arial" panose="020B0604020202020204" pitchFamily="34" charset="0"/>
                <a:ea typeface="Times New Roman" panose="02020603050405020304" pitchFamily="18" charset="0"/>
                <a:cs typeface="Times New Roman" panose="02020603050405020304" pitchFamily="18" charset="0"/>
              </a:rPr>
              <a:t>turns</a:t>
            </a:r>
            <a:endParaRPr lang="ru-RU" sz="1600" dirty="0">
              <a:solidFill>
                <a:srgbClr val="0070C0"/>
              </a:solidFill>
              <a:latin typeface="Arial" panose="020B0604020202020204" pitchFamily="34" charset="0"/>
              <a:cs typeface="Arial" panose="020B0604020202020204" pitchFamily="34" charset="0"/>
            </a:endParaRPr>
          </a:p>
        </p:txBody>
      </p:sp>
      <p:sp>
        <p:nvSpPr>
          <p:cNvPr id="12" name="Прямоугольник 11"/>
          <p:cNvSpPr/>
          <p:nvPr/>
        </p:nvSpPr>
        <p:spPr>
          <a:xfrm>
            <a:off x="5633672" y="4923813"/>
            <a:ext cx="2074992" cy="584775"/>
          </a:xfrm>
          <a:prstGeom prst="rect">
            <a:avLst/>
          </a:prstGeom>
        </p:spPr>
        <p:txBody>
          <a:bodyPr wrap="none">
            <a:spAutoFit/>
          </a:bodyPr>
          <a:lstStyle/>
          <a:p>
            <a:r>
              <a:rPr lang="ru-RU" sz="1600" dirty="0" smtClean="0">
                <a:solidFill>
                  <a:srgbClr val="00B050"/>
                </a:solidFill>
                <a:latin typeface="Arial" panose="020B0604020202020204" pitchFamily="34" charset="0"/>
                <a:ea typeface="Times New Roman" panose="02020603050405020304" pitchFamily="18" charset="0"/>
                <a:cs typeface="Times New Roman" panose="02020603050405020304" pitchFamily="18" charset="0"/>
              </a:rPr>
              <a:t>10</a:t>
            </a:r>
            <a:r>
              <a:rPr lang="en-US" sz="1600" dirty="0" smtClean="0">
                <a:solidFill>
                  <a:srgbClr val="00B050"/>
                </a:solidFill>
                <a:latin typeface="Arial" panose="020B0604020202020204" pitchFamily="34" charset="0"/>
                <a:ea typeface="Times New Roman" panose="02020603050405020304" pitchFamily="18" charset="0"/>
                <a:cs typeface="Times New Roman" panose="02020603050405020304" pitchFamily="18" charset="0"/>
              </a:rPr>
              <a:t>.</a:t>
            </a:r>
            <a:r>
              <a:rPr lang="ru-RU" sz="1600" dirty="0" smtClean="0">
                <a:solidFill>
                  <a:srgbClr val="00B050"/>
                </a:solidFill>
                <a:latin typeface="Arial" panose="020B0604020202020204" pitchFamily="34" charset="0"/>
                <a:ea typeface="Times New Roman" panose="02020603050405020304" pitchFamily="18" charset="0"/>
                <a:cs typeface="Times New Roman" panose="02020603050405020304" pitchFamily="18" charset="0"/>
              </a:rPr>
              <a:t>95 </a:t>
            </a:r>
            <a:r>
              <a:rPr lang="ru-RU" sz="1600"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мм </a:t>
            </a:r>
            <a:r>
              <a:rPr lang="de-DE" sz="1600"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x</a:t>
            </a:r>
            <a:r>
              <a:rPr lang="ru-RU" sz="1600"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 7</a:t>
            </a:r>
            <a:r>
              <a:rPr lang="en-US" sz="1600"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a:t>
            </a:r>
            <a:r>
              <a:rPr lang="ru-RU" sz="1600"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93 мм,</a:t>
            </a:r>
          </a:p>
          <a:p>
            <a:r>
              <a:rPr lang="de-DE" sz="1600" dirty="0">
                <a:solidFill>
                  <a:srgbClr val="00B050"/>
                </a:solidFill>
                <a:latin typeface="Arial" panose="020B0604020202020204" pitchFamily="34" charset="0"/>
                <a:cs typeface="Arial" panose="020B0604020202020204" pitchFamily="34" charset="0"/>
              </a:rPr>
              <a:t> </a:t>
            </a:r>
            <a:r>
              <a:rPr lang="de-DE" sz="1600" dirty="0" err="1">
                <a:solidFill>
                  <a:srgbClr val="00B050"/>
                </a:solidFill>
                <a:latin typeface="Arial" panose="020B0604020202020204" pitchFamily="34" charset="0"/>
                <a:cs typeface="Arial" panose="020B0604020202020204" pitchFamily="34" charset="0"/>
              </a:rPr>
              <a:t>NbTi</a:t>
            </a:r>
            <a:r>
              <a:rPr lang="ru-RU" sz="1600" dirty="0">
                <a:solidFill>
                  <a:srgbClr val="00B050"/>
                </a:solidFill>
                <a:latin typeface="Arial" panose="020B0604020202020204" pitchFamily="34" charset="0"/>
                <a:cs typeface="Arial" panose="020B0604020202020204" pitchFamily="34" charset="0"/>
              </a:rPr>
              <a:t> / </a:t>
            </a:r>
            <a:r>
              <a:rPr lang="de-DE" sz="1600" dirty="0" err="1">
                <a:solidFill>
                  <a:srgbClr val="00B050"/>
                </a:solidFill>
                <a:latin typeface="Arial" panose="020B0604020202020204" pitchFamily="34" charset="0"/>
                <a:cs typeface="Arial" panose="020B0604020202020204" pitchFamily="34" charset="0"/>
              </a:rPr>
              <a:t>Cu</a:t>
            </a:r>
            <a:r>
              <a:rPr lang="ru-RU" sz="1600" dirty="0">
                <a:solidFill>
                  <a:srgbClr val="00B050"/>
                </a:solidFill>
                <a:latin typeface="Arial" panose="020B0604020202020204" pitchFamily="34" charset="0"/>
                <a:cs typeface="Arial" panose="020B0604020202020204" pitchFamily="34" charset="0"/>
              </a:rPr>
              <a:t> </a:t>
            </a:r>
            <a:r>
              <a:rPr lang="en-US" sz="1600" dirty="0">
                <a:solidFill>
                  <a:srgbClr val="00B050"/>
                </a:solidFill>
                <a:latin typeface="Arial" panose="020B0604020202020204" pitchFamily="34" charset="0"/>
                <a:cs typeface="Arial" panose="020B0604020202020204" pitchFamily="34" charset="0"/>
              </a:rPr>
              <a:t>d=</a:t>
            </a:r>
            <a:r>
              <a:rPr lang="ru-RU" sz="1600" dirty="0">
                <a:solidFill>
                  <a:srgbClr val="00B050"/>
                </a:solidFill>
                <a:latin typeface="Arial" panose="020B0604020202020204" pitchFamily="34" charset="0"/>
                <a:cs typeface="Arial" panose="020B0604020202020204" pitchFamily="34" charset="0"/>
              </a:rPr>
              <a:t>1</a:t>
            </a:r>
            <a:r>
              <a:rPr lang="en-US" sz="1600" dirty="0">
                <a:solidFill>
                  <a:srgbClr val="00B050"/>
                </a:solidFill>
                <a:latin typeface="Arial" panose="020B0604020202020204" pitchFamily="34" charset="0"/>
                <a:cs typeface="Arial" panose="020B0604020202020204" pitchFamily="34" charset="0"/>
              </a:rPr>
              <a:t>.</a:t>
            </a:r>
            <a:r>
              <a:rPr lang="ru-RU" sz="1600" dirty="0">
                <a:solidFill>
                  <a:srgbClr val="00B050"/>
                </a:solidFill>
                <a:latin typeface="Arial" panose="020B0604020202020204" pitchFamily="34" charset="0"/>
                <a:cs typeface="Arial" panose="020B0604020202020204" pitchFamily="34" charset="0"/>
              </a:rPr>
              <a:t>4 мм</a:t>
            </a:r>
            <a:r>
              <a:rPr lang="ru-RU" sz="1600" dirty="0">
                <a:solidFill>
                  <a:srgbClr val="00B050"/>
                </a:solidFill>
                <a:latin typeface="Arial" panose="020B0604020202020204" pitchFamily="34" charset="0"/>
                <a:ea typeface="Times New Roman" panose="02020603050405020304" pitchFamily="18" charset="0"/>
                <a:cs typeface="Arial" panose="020B0604020202020204" pitchFamily="34" charset="0"/>
              </a:rPr>
              <a:t> </a:t>
            </a:r>
            <a:endParaRPr lang="ru-RU" sz="1600" dirty="0">
              <a:solidFill>
                <a:srgbClr val="00B050"/>
              </a:solidFill>
              <a:latin typeface="Arial" panose="020B0604020202020204" pitchFamily="34" charset="0"/>
              <a:cs typeface="Arial" panose="020B0604020202020204" pitchFamily="34" charset="0"/>
            </a:endParaRPr>
          </a:p>
        </p:txBody>
      </p:sp>
      <p:sp>
        <p:nvSpPr>
          <p:cNvPr id="3" name="Прямоугольник 2"/>
          <p:cNvSpPr/>
          <p:nvPr/>
        </p:nvSpPr>
        <p:spPr>
          <a:xfrm>
            <a:off x="9866494" y="558765"/>
            <a:ext cx="2064668" cy="646331"/>
          </a:xfrm>
          <a:prstGeom prst="rect">
            <a:avLst/>
          </a:prstGeom>
        </p:spPr>
        <p:txBody>
          <a:bodyPr wrap="none">
            <a:spAutoFit/>
          </a:bodyPr>
          <a:lstStyle/>
          <a:p>
            <a:r>
              <a:rPr lang="en-US" dirty="0">
                <a:solidFill>
                  <a:srgbClr val="0070C0"/>
                </a:solidFill>
              </a:rPr>
              <a:t>Magnetic field  - </a:t>
            </a:r>
            <a:r>
              <a:rPr lang="en-US" dirty="0" smtClean="0">
                <a:solidFill>
                  <a:srgbClr val="0070C0"/>
                </a:solidFill>
              </a:rPr>
              <a:t>1 </a:t>
            </a:r>
            <a:r>
              <a:rPr lang="en-US" dirty="0">
                <a:solidFill>
                  <a:srgbClr val="0070C0"/>
                </a:solidFill>
              </a:rPr>
              <a:t>T</a:t>
            </a:r>
          </a:p>
          <a:p>
            <a:r>
              <a:rPr lang="en-US" dirty="0">
                <a:solidFill>
                  <a:srgbClr val="0070C0"/>
                </a:solidFill>
              </a:rPr>
              <a:t>Current  -  </a:t>
            </a:r>
            <a:r>
              <a:rPr lang="en-US" dirty="0" smtClean="0">
                <a:solidFill>
                  <a:srgbClr val="0070C0"/>
                </a:solidFill>
              </a:rPr>
              <a:t>5.2 </a:t>
            </a:r>
            <a:r>
              <a:rPr lang="en-US" dirty="0">
                <a:solidFill>
                  <a:srgbClr val="0070C0"/>
                </a:solidFill>
              </a:rPr>
              <a:t>kA </a:t>
            </a:r>
            <a:endParaRPr lang="ru-RU" dirty="0">
              <a:solidFill>
                <a:srgbClr val="0070C0"/>
              </a:solidFill>
            </a:endParaRPr>
          </a:p>
        </p:txBody>
      </p:sp>
      <p:sp>
        <p:nvSpPr>
          <p:cNvPr id="5" name="Дата 4"/>
          <p:cNvSpPr>
            <a:spLocks noGrp="1"/>
          </p:cNvSpPr>
          <p:nvPr>
            <p:ph type="dt" sz="half" idx="10"/>
          </p:nvPr>
        </p:nvSpPr>
        <p:spPr>
          <a:xfrm>
            <a:off x="11010900" y="6356349"/>
            <a:ext cx="920262" cy="365125"/>
          </a:xfrm>
        </p:spPr>
        <p:txBody>
          <a:bodyPr/>
          <a:lstStyle/>
          <a:p>
            <a:fld id="{C850349E-0A8D-465E-B639-CE434EAEA8F0}" type="datetime1">
              <a:rPr lang="ru-RU" smtClean="0"/>
              <a:t>24.09.2025</a:t>
            </a:fld>
            <a:endParaRPr lang="ru-RU" dirty="0"/>
          </a:p>
        </p:txBody>
      </p:sp>
      <p:pic>
        <p:nvPicPr>
          <p:cNvPr id="13" name="Рисунок 12"/>
          <p:cNvPicPr/>
          <p:nvPr/>
        </p:nvPicPr>
        <p:blipFill>
          <a:blip r:embed="rId6"/>
          <a:stretch>
            <a:fillRect/>
          </a:stretch>
        </p:blipFill>
        <p:spPr>
          <a:xfrm>
            <a:off x="461008" y="1265985"/>
            <a:ext cx="6266815" cy="2435860"/>
          </a:xfrm>
          <a:prstGeom prst="rect">
            <a:avLst/>
          </a:prstGeom>
        </p:spPr>
      </p:pic>
      <p:sp>
        <p:nvSpPr>
          <p:cNvPr id="6" name="Прямоугольник 5"/>
          <p:cNvSpPr/>
          <p:nvPr/>
        </p:nvSpPr>
        <p:spPr>
          <a:xfrm>
            <a:off x="3937874" y="4328405"/>
            <a:ext cx="851452" cy="246221"/>
          </a:xfrm>
          <a:prstGeom prst="rect">
            <a:avLst/>
          </a:prstGeom>
        </p:spPr>
        <p:txBody>
          <a:bodyPr wrap="square">
            <a:spAutoFit/>
          </a:bodyPr>
          <a:lstStyle/>
          <a:p>
            <a:r>
              <a:rPr lang="en-US" sz="1000" dirty="0" smtClean="0"/>
              <a:t>36 x M12</a:t>
            </a:r>
            <a:endParaRPr lang="ru-RU" sz="1000" dirty="0"/>
          </a:p>
        </p:txBody>
      </p:sp>
      <p:sp>
        <p:nvSpPr>
          <p:cNvPr id="14" name="Прямоугольник 13"/>
          <p:cNvSpPr/>
          <p:nvPr/>
        </p:nvSpPr>
        <p:spPr>
          <a:xfrm>
            <a:off x="926663" y="4612713"/>
            <a:ext cx="851452" cy="246221"/>
          </a:xfrm>
          <a:prstGeom prst="rect">
            <a:avLst/>
          </a:prstGeom>
        </p:spPr>
        <p:txBody>
          <a:bodyPr wrap="square">
            <a:spAutoFit/>
          </a:bodyPr>
          <a:lstStyle/>
          <a:p>
            <a:r>
              <a:rPr lang="en-US" sz="1000" dirty="0" smtClean="0"/>
              <a:t>64 x M12</a:t>
            </a:r>
            <a:endParaRPr lang="ru-RU" sz="1000" dirty="0"/>
          </a:p>
        </p:txBody>
      </p:sp>
      <p:sp>
        <p:nvSpPr>
          <p:cNvPr id="15" name="Прямоугольник 14"/>
          <p:cNvSpPr/>
          <p:nvPr/>
        </p:nvSpPr>
        <p:spPr>
          <a:xfrm>
            <a:off x="7212125" y="1514469"/>
            <a:ext cx="3822970" cy="307777"/>
          </a:xfrm>
          <a:prstGeom prst="rect">
            <a:avLst/>
          </a:prstGeom>
        </p:spPr>
        <p:txBody>
          <a:bodyPr wrap="none">
            <a:spAutoFit/>
          </a:bodyPr>
          <a:lstStyle/>
          <a:p>
            <a:r>
              <a:rPr lang="en-US" sz="1400" b="1" dirty="0" smtClean="0">
                <a:ea typeface="Times New Roman" panose="02020603050405020304" pitchFamily="18" charset="0"/>
                <a:cs typeface="Times New Roman" panose="02020603050405020304" pitchFamily="18" charset="0"/>
              </a:rPr>
              <a:t>Conductor </a:t>
            </a:r>
            <a:r>
              <a:rPr lang="en-US" sz="1400" b="1" dirty="0">
                <a:ea typeface="Times New Roman" panose="02020603050405020304" pitchFamily="18" charset="0"/>
                <a:cs typeface="Times New Roman" panose="02020603050405020304" pitchFamily="18" charset="0"/>
              </a:rPr>
              <a:t>mechanical and electrical parameters.</a:t>
            </a:r>
            <a:endParaRPr lang="en-US" sz="1400" b="1" dirty="0"/>
          </a:p>
        </p:txBody>
      </p:sp>
      <p:sp>
        <p:nvSpPr>
          <p:cNvPr id="16" name="Прямоугольник 15"/>
          <p:cNvSpPr/>
          <p:nvPr/>
        </p:nvSpPr>
        <p:spPr>
          <a:xfrm>
            <a:off x="5633672" y="4358573"/>
            <a:ext cx="3059299" cy="754502"/>
          </a:xfrm>
          <a:prstGeom prst="rect">
            <a:avLst/>
          </a:prstGeom>
        </p:spPr>
        <p:txBody>
          <a:bodyPr wrap="square">
            <a:spAutoFit/>
          </a:bodyPr>
          <a:lstStyle/>
          <a:p>
            <a:pPr>
              <a:lnSpc>
                <a:spcPct val="105000"/>
              </a:lnSpc>
            </a:pPr>
            <a:r>
              <a:rPr lang="en-US" sz="1600" dirty="0" smtClean="0">
                <a:solidFill>
                  <a:srgbClr val="00B050"/>
                </a:solidFill>
                <a:ea typeface="Calibri" panose="020F0502020204030204" pitchFamily="34" charset="0"/>
                <a:cs typeface="Times New Roman" panose="02020603050405020304" pitchFamily="18" charset="0"/>
              </a:rPr>
              <a:t>Rutherford cable, 8 strands, extruded in Al matrix  </a:t>
            </a:r>
            <a:endParaRPr lang="en-US" sz="1600" dirty="0">
              <a:solidFill>
                <a:srgbClr val="00B050"/>
              </a:solidFill>
              <a:ea typeface="Calibri" panose="020F0502020204030204" pitchFamily="34" charset="0"/>
              <a:cs typeface="Times New Roman" panose="02020603050405020304" pitchFamily="18" charset="0"/>
            </a:endParaRPr>
          </a:p>
          <a:p>
            <a:pPr algn="just">
              <a:lnSpc>
                <a:spcPct val="105000"/>
              </a:lnSpc>
            </a:pPr>
            <a:endParaRPr lang="en-US" sz="898" b="1" dirty="0">
              <a:latin typeface="Times New Roman" panose="02020603050405020304" pitchFamily="18" charset="0"/>
              <a:ea typeface="Calibri" panose="020F0502020204030204" pitchFamily="34" charset="0"/>
              <a:cs typeface="Times New Roman" panose="02020603050405020304" pitchFamily="18" charset="0"/>
            </a:endParaRPr>
          </a:p>
        </p:txBody>
      </p:sp>
      <p:graphicFrame>
        <p:nvGraphicFramePr>
          <p:cNvPr id="18" name="Таблица 17"/>
          <p:cNvGraphicFramePr>
            <a:graphicFrameLocks noGrp="1"/>
          </p:cNvGraphicFramePr>
          <p:nvPr>
            <p:extLst/>
          </p:nvPr>
        </p:nvGraphicFramePr>
        <p:xfrm>
          <a:off x="6882274" y="1900511"/>
          <a:ext cx="4482672" cy="2061818"/>
        </p:xfrm>
        <a:graphic>
          <a:graphicData uri="http://schemas.openxmlformats.org/drawingml/2006/table">
            <a:tbl>
              <a:tblPr firstRow="1" firstCol="1" bandRow="1">
                <a:tableStyleId>{5C22544A-7EE6-4342-B048-85BDC9FD1C3A}</a:tableStyleId>
              </a:tblPr>
              <a:tblGrid>
                <a:gridCol w="2568392">
                  <a:extLst>
                    <a:ext uri="{9D8B030D-6E8A-4147-A177-3AD203B41FA5}">
                      <a16:colId xmlns:a16="http://schemas.microsoft.com/office/drawing/2014/main" val="20000"/>
                    </a:ext>
                  </a:extLst>
                </a:gridCol>
                <a:gridCol w="438922">
                  <a:extLst>
                    <a:ext uri="{9D8B030D-6E8A-4147-A177-3AD203B41FA5}">
                      <a16:colId xmlns:a16="http://schemas.microsoft.com/office/drawing/2014/main" val="20001"/>
                    </a:ext>
                  </a:extLst>
                </a:gridCol>
                <a:gridCol w="977704">
                  <a:extLst>
                    <a:ext uri="{9D8B030D-6E8A-4147-A177-3AD203B41FA5}">
                      <a16:colId xmlns:a16="http://schemas.microsoft.com/office/drawing/2014/main" val="20002"/>
                    </a:ext>
                  </a:extLst>
                </a:gridCol>
                <a:gridCol w="497654">
                  <a:extLst>
                    <a:ext uri="{9D8B030D-6E8A-4147-A177-3AD203B41FA5}">
                      <a16:colId xmlns:a16="http://schemas.microsoft.com/office/drawing/2014/main" val="20003"/>
                    </a:ext>
                  </a:extLst>
                </a:gridCol>
              </a:tblGrid>
              <a:tr h="299601">
                <a:tc>
                  <a:txBody>
                    <a:bodyPr/>
                    <a:lstStyle/>
                    <a:p>
                      <a:pPr algn="just">
                        <a:lnSpc>
                          <a:spcPct val="112000"/>
                        </a:lnSpc>
                        <a:spcAft>
                          <a:spcPts val="0"/>
                        </a:spcAft>
                      </a:pPr>
                      <a:r>
                        <a:rPr lang="en-US" sz="1200" b="1" dirty="0">
                          <a:effectLst/>
                        </a:rPr>
                        <a:t>Thickness (after cold work) at 300 K</a:t>
                      </a:r>
                      <a:endParaRPr lang="en-US"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9" marR="43989" marT="0" marB="0"/>
                </a:tc>
                <a:tc>
                  <a:txBody>
                    <a:bodyPr/>
                    <a:lstStyle/>
                    <a:p>
                      <a:pPr algn="ctr">
                        <a:lnSpc>
                          <a:spcPct val="112000"/>
                        </a:lnSpc>
                        <a:spcAft>
                          <a:spcPts val="0"/>
                        </a:spcAft>
                      </a:pPr>
                      <a:r>
                        <a:rPr lang="ru-RU" sz="1200" b="1" dirty="0" err="1">
                          <a:effectLst/>
                        </a:rPr>
                        <a:t>mm</a:t>
                      </a:r>
                      <a:endParaRPr lang="en-US"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9" marR="43989" marT="0" marB="0"/>
                </a:tc>
                <a:tc>
                  <a:txBody>
                    <a:bodyPr/>
                    <a:lstStyle/>
                    <a:p>
                      <a:pPr algn="ctr">
                        <a:lnSpc>
                          <a:spcPct val="112000"/>
                        </a:lnSpc>
                        <a:spcAft>
                          <a:spcPts val="0"/>
                        </a:spcAft>
                      </a:pPr>
                      <a:r>
                        <a:rPr lang="ru-RU" sz="1200" b="1" dirty="0">
                          <a:effectLst/>
                        </a:rPr>
                        <a:t>7.9</a:t>
                      </a:r>
                      <a:r>
                        <a:rPr lang="en-US" sz="1200" b="1" dirty="0">
                          <a:effectLst/>
                        </a:rPr>
                        <a:t>3</a:t>
                      </a:r>
                      <a:endParaRPr lang="en-US"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9" marR="43989" marT="0" marB="0"/>
                </a:tc>
                <a:tc>
                  <a:txBody>
                    <a:bodyPr/>
                    <a:lstStyle/>
                    <a:p>
                      <a:pPr indent="41910" algn="ctr">
                        <a:lnSpc>
                          <a:spcPct val="112000"/>
                        </a:lnSpc>
                        <a:spcAft>
                          <a:spcPts val="0"/>
                        </a:spcAft>
                      </a:pPr>
                      <a:r>
                        <a:rPr lang="ru-RU" sz="1200" b="1" dirty="0">
                          <a:effectLst/>
                        </a:rPr>
                        <a:t>± 0.03</a:t>
                      </a:r>
                      <a:endParaRPr lang="en-US" sz="1200" b="1"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43989" marR="43989" marT="0" marB="0"/>
                </a:tc>
                <a:extLst>
                  <a:ext uri="{0D108BD9-81ED-4DB2-BD59-A6C34878D82A}">
                    <a16:rowId xmlns:a16="http://schemas.microsoft.com/office/drawing/2014/main" val="10000"/>
                  </a:ext>
                </a:extLst>
              </a:tr>
              <a:tr h="271209">
                <a:tc>
                  <a:txBody>
                    <a:bodyPr/>
                    <a:lstStyle/>
                    <a:p>
                      <a:pPr algn="just">
                        <a:spcBef>
                          <a:spcPts val="1200"/>
                        </a:spcBef>
                        <a:spcAft>
                          <a:spcPts val="1200"/>
                        </a:spcAft>
                      </a:pPr>
                      <a:r>
                        <a:rPr lang="en-US" sz="1200" b="1" dirty="0">
                          <a:effectLst/>
                        </a:rPr>
                        <a:t>Width (after cold work) at 300 K</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mm</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10.95</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ru-RU" sz="1200" b="1">
                          <a:effectLst/>
                        </a:rPr>
                        <a:t>± 0.03</a:t>
                      </a:r>
                      <a:endParaRPr lang="en-US" sz="1200" b="1">
                        <a:effectLst/>
                        <a:latin typeface="Calibri" panose="020F0502020204030204" pitchFamily="34" charset="0"/>
                      </a:endParaRPr>
                    </a:p>
                  </a:txBody>
                  <a:tcPr marL="43989" marR="43989" marT="0" marB="0"/>
                </a:tc>
                <a:extLst>
                  <a:ext uri="{0D108BD9-81ED-4DB2-BD59-A6C34878D82A}">
                    <a16:rowId xmlns:a16="http://schemas.microsoft.com/office/drawing/2014/main" val="10001"/>
                  </a:ext>
                </a:extLst>
              </a:tr>
              <a:tr h="257811">
                <a:tc>
                  <a:txBody>
                    <a:bodyPr/>
                    <a:lstStyle/>
                    <a:p>
                      <a:pPr algn="just">
                        <a:spcBef>
                          <a:spcPts val="1200"/>
                        </a:spcBef>
                        <a:spcAft>
                          <a:spcPts val="1200"/>
                        </a:spcAft>
                      </a:pPr>
                      <a:r>
                        <a:rPr lang="en-US" sz="1200" b="1" dirty="0">
                          <a:effectLst/>
                        </a:rPr>
                        <a:t>Critical current (at 4.2 K, 5 T)</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A</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&gt; 14690</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a:effectLst/>
                        </a:rPr>
                        <a:t> </a:t>
                      </a:r>
                      <a:endParaRPr lang="en-US" sz="1200" b="1">
                        <a:effectLst/>
                        <a:latin typeface="Calibri" panose="020F0502020204030204" pitchFamily="34" charset="0"/>
                      </a:endParaRPr>
                    </a:p>
                  </a:txBody>
                  <a:tcPr marL="43989" marR="43989" marT="0" marB="0"/>
                </a:tc>
                <a:extLst>
                  <a:ext uri="{0D108BD9-81ED-4DB2-BD59-A6C34878D82A}">
                    <a16:rowId xmlns:a16="http://schemas.microsoft.com/office/drawing/2014/main" val="10002"/>
                  </a:ext>
                </a:extLst>
              </a:tr>
              <a:tr h="284046">
                <a:tc>
                  <a:txBody>
                    <a:bodyPr/>
                    <a:lstStyle/>
                    <a:p>
                      <a:pPr algn="just">
                        <a:spcBef>
                          <a:spcPts val="1200"/>
                        </a:spcBef>
                        <a:spcAft>
                          <a:spcPts val="1200"/>
                        </a:spcAft>
                      </a:pPr>
                      <a:r>
                        <a:rPr lang="en-US" sz="1200" b="1" dirty="0">
                          <a:effectLst/>
                        </a:rPr>
                        <a:t>Critical current (at 4.5 K, 3 T)</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a:effectLst/>
                        </a:rPr>
                        <a:t>A</a:t>
                      </a:r>
                      <a:endParaRPr lang="en-US" sz="1200" b="1">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&gt; 16750</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 </a:t>
                      </a:r>
                      <a:endParaRPr lang="en-US" sz="1200" b="1" dirty="0">
                        <a:effectLst/>
                        <a:latin typeface="Calibri" panose="020F0502020204030204" pitchFamily="34" charset="0"/>
                      </a:endParaRPr>
                    </a:p>
                  </a:txBody>
                  <a:tcPr marL="43989" marR="43989" marT="0" marB="0"/>
                </a:tc>
                <a:extLst>
                  <a:ext uri="{0D108BD9-81ED-4DB2-BD59-A6C34878D82A}">
                    <a16:rowId xmlns:a16="http://schemas.microsoft.com/office/drawing/2014/main" val="10003"/>
                  </a:ext>
                </a:extLst>
              </a:tr>
              <a:tr h="270958">
                <a:tc>
                  <a:txBody>
                    <a:bodyPr/>
                    <a:lstStyle/>
                    <a:p>
                      <a:pPr algn="just">
                        <a:spcBef>
                          <a:spcPts val="1200"/>
                        </a:spcBef>
                        <a:spcAft>
                          <a:spcPts val="1200"/>
                        </a:spcAft>
                      </a:pPr>
                      <a:r>
                        <a:rPr lang="en-US" sz="1200" b="1" dirty="0">
                          <a:effectLst/>
                        </a:rPr>
                        <a:t>Overall Al/Cu/</a:t>
                      </a:r>
                      <a:r>
                        <a:rPr lang="en-US" sz="1200" b="1" dirty="0" err="1">
                          <a:effectLst/>
                        </a:rPr>
                        <a:t>sc</a:t>
                      </a:r>
                      <a:r>
                        <a:rPr lang="en-US" sz="1200" b="1" dirty="0">
                          <a:effectLst/>
                        </a:rPr>
                        <a:t> ratio</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a:effectLst/>
                        </a:rPr>
                        <a:t> </a:t>
                      </a:r>
                      <a:endParaRPr lang="en-US" sz="1200" b="1">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10.5/1.0/1.0</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a:effectLst/>
                        </a:rPr>
                        <a:t> </a:t>
                      </a:r>
                      <a:endParaRPr lang="en-US" sz="1200" b="1">
                        <a:effectLst/>
                        <a:latin typeface="Calibri" panose="020F0502020204030204" pitchFamily="34" charset="0"/>
                      </a:endParaRPr>
                    </a:p>
                  </a:txBody>
                  <a:tcPr marL="43989" marR="43989" marT="0" marB="0"/>
                </a:tc>
                <a:extLst>
                  <a:ext uri="{0D108BD9-81ED-4DB2-BD59-A6C34878D82A}">
                    <a16:rowId xmlns:a16="http://schemas.microsoft.com/office/drawing/2014/main" val="10004"/>
                  </a:ext>
                </a:extLst>
              </a:tr>
              <a:tr h="284046">
                <a:tc>
                  <a:txBody>
                    <a:bodyPr/>
                    <a:lstStyle/>
                    <a:p>
                      <a:pPr algn="just">
                        <a:spcBef>
                          <a:spcPts val="1200"/>
                        </a:spcBef>
                        <a:spcAft>
                          <a:spcPts val="1200"/>
                        </a:spcAft>
                      </a:pPr>
                      <a:r>
                        <a:rPr lang="en-US" sz="1200" b="1" dirty="0">
                          <a:effectLst/>
                        </a:rPr>
                        <a:t>Aluminum RRR (at 4.2 K, 0 T)</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 </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&gt; </a:t>
                      </a:r>
                      <a:r>
                        <a:rPr lang="ru-RU" sz="1200" b="1" dirty="0" smtClean="0">
                          <a:effectLst/>
                        </a:rPr>
                        <a:t>6</a:t>
                      </a:r>
                      <a:r>
                        <a:rPr lang="en-US" sz="1200" b="1" dirty="0" smtClean="0">
                          <a:effectLst/>
                        </a:rPr>
                        <a:t>00</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 </a:t>
                      </a:r>
                      <a:endParaRPr lang="en-US" sz="1200" b="1" dirty="0">
                        <a:effectLst/>
                        <a:latin typeface="Calibri" panose="020F0502020204030204" pitchFamily="34" charset="0"/>
                      </a:endParaRPr>
                    </a:p>
                  </a:txBody>
                  <a:tcPr marL="43989" marR="43989" marT="0" marB="0"/>
                </a:tc>
                <a:extLst>
                  <a:ext uri="{0D108BD9-81ED-4DB2-BD59-A6C34878D82A}">
                    <a16:rowId xmlns:a16="http://schemas.microsoft.com/office/drawing/2014/main" val="10005"/>
                  </a:ext>
                </a:extLst>
              </a:tr>
              <a:tr h="284046">
                <a:tc>
                  <a:txBody>
                    <a:bodyPr/>
                    <a:lstStyle/>
                    <a:p>
                      <a:pPr algn="just">
                        <a:spcBef>
                          <a:spcPts val="1200"/>
                        </a:spcBef>
                        <a:spcAft>
                          <a:spcPts val="1200"/>
                        </a:spcAft>
                      </a:pPr>
                      <a:r>
                        <a:rPr lang="en-US" sz="1200" b="1" dirty="0">
                          <a:effectLst/>
                        </a:rPr>
                        <a:t>Al 0.2% yield strength at 300 K</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MPa</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&gt; 30</a:t>
                      </a:r>
                      <a:endParaRPr lang="en-US" sz="1200" b="1" dirty="0">
                        <a:effectLst/>
                        <a:latin typeface="Calibri" panose="020F0502020204030204" pitchFamily="34" charset="0"/>
                      </a:endParaRPr>
                    </a:p>
                  </a:txBody>
                  <a:tcPr marL="43989" marR="43989" marT="0" marB="0"/>
                </a:tc>
                <a:tc>
                  <a:txBody>
                    <a:bodyPr/>
                    <a:lstStyle/>
                    <a:p>
                      <a:pPr algn="ctr">
                        <a:spcBef>
                          <a:spcPts val="1200"/>
                        </a:spcBef>
                        <a:spcAft>
                          <a:spcPts val="1200"/>
                        </a:spcAft>
                      </a:pPr>
                      <a:r>
                        <a:rPr lang="en-US" sz="1200" b="1" dirty="0">
                          <a:effectLst/>
                        </a:rPr>
                        <a:t> </a:t>
                      </a:r>
                      <a:endParaRPr lang="en-US" sz="1200" b="1" dirty="0">
                        <a:effectLst/>
                        <a:latin typeface="Calibri" panose="020F0502020204030204" pitchFamily="34" charset="0"/>
                      </a:endParaRPr>
                    </a:p>
                  </a:txBody>
                  <a:tcPr marL="43989" marR="43989" marT="0" marB="0"/>
                </a:tc>
                <a:extLst>
                  <a:ext uri="{0D108BD9-81ED-4DB2-BD59-A6C34878D82A}">
                    <a16:rowId xmlns:a16="http://schemas.microsoft.com/office/drawing/2014/main" val="10006"/>
                  </a:ext>
                </a:extLst>
              </a:tr>
            </a:tbl>
          </a:graphicData>
        </a:graphic>
      </p:graphicFrame>
      <p:sp>
        <p:nvSpPr>
          <p:cNvPr id="9" name="Прямоугольник 8"/>
          <p:cNvSpPr/>
          <p:nvPr/>
        </p:nvSpPr>
        <p:spPr>
          <a:xfrm>
            <a:off x="786274" y="5679811"/>
            <a:ext cx="7267480" cy="861774"/>
          </a:xfrm>
          <a:prstGeom prst="rect">
            <a:avLst/>
          </a:prstGeom>
        </p:spPr>
        <p:txBody>
          <a:bodyPr wrap="square">
            <a:spAutoFit/>
          </a:bodyPr>
          <a:lstStyle/>
          <a:p>
            <a:r>
              <a:rPr lang="ru-RU" dirty="0" smtClean="0">
                <a:solidFill>
                  <a:srgbClr val="0070C0"/>
                </a:solidFill>
                <a:latin typeface="Arial" panose="020B0604020202020204" pitchFamily="34" charset="0"/>
                <a:cs typeface="Arial" panose="020B0604020202020204" pitchFamily="34" charset="0"/>
              </a:rPr>
              <a:t> </a:t>
            </a:r>
            <a:r>
              <a:rPr lang="en-US" sz="1600" dirty="0" smtClean="0">
                <a:solidFill>
                  <a:srgbClr val="0070C0"/>
                </a:solidFill>
                <a:latin typeface="Arial" panose="020B0604020202020204" pitchFamily="34" charset="0"/>
                <a:cs typeface="Arial" panose="020B0604020202020204" pitchFamily="34" charset="0"/>
              </a:rPr>
              <a:t>Rutherford </a:t>
            </a:r>
            <a:r>
              <a:rPr lang="en-US" sz="1600" dirty="0">
                <a:solidFill>
                  <a:srgbClr val="0070C0"/>
                </a:solidFill>
                <a:latin typeface="Arial" panose="020B0604020202020204" pitchFamily="34" charset="0"/>
                <a:cs typeface="Arial" panose="020B0604020202020204" pitchFamily="34" charset="0"/>
              </a:rPr>
              <a:t>cable is used to wind the coils</a:t>
            </a:r>
            <a:r>
              <a:rPr lang="en-US" sz="1600" dirty="0" smtClean="0">
                <a:solidFill>
                  <a:srgbClr val="0070C0"/>
                </a:solidFill>
                <a:latin typeface="Arial" panose="020B0604020202020204" pitchFamily="34" charset="0"/>
                <a:cs typeface="Arial" panose="020B0604020202020204" pitchFamily="34" charset="0"/>
              </a:rPr>
              <a:t>.</a:t>
            </a:r>
            <a:r>
              <a:rPr lang="ru-RU"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The cold mass consists of three </a:t>
            </a:r>
            <a:r>
              <a:rPr lang="en-US" sz="1600" dirty="0" smtClean="0">
                <a:solidFill>
                  <a:srgbClr val="0070C0"/>
                </a:solidFill>
                <a:latin typeface="Arial" panose="020B0604020202020204" pitchFamily="34" charset="0"/>
                <a:cs typeface="Arial" panose="020B0604020202020204" pitchFamily="34" charset="0"/>
              </a:rPr>
              <a:t>coils, The </a:t>
            </a:r>
            <a:r>
              <a:rPr lang="en-US" sz="1600" dirty="0">
                <a:solidFill>
                  <a:srgbClr val="0070C0"/>
                </a:solidFill>
                <a:latin typeface="Arial" panose="020B0604020202020204" pitchFamily="34" charset="0"/>
                <a:cs typeface="Arial" panose="020B0604020202020204" pitchFamily="34" charset="0"/>
              </a:rPr>
              <a:t>coils are fixed together using </a:t>
            </a:r>
            <a:r>
              <a:rPr lang="en-US" sz="1600" dirty="0" smtClean="0">
                <a:solidFill>
                  <a:srgbClr val="0070C0"/>
                </a:solidFill>
                <a:latin typeface="Arial" panose="020B0604020202020204" pitchFamily="34" charset="0"/>
                <a:cs typeface="Arial" panose="020B0604020202020204" pitchFamily="34" charset="0"/>
              </a:rPr>
              <a:t>bolts. </a:t>
            </a:r>
            <a:r>
              <a:rPr lang="en-US" sz="1600" dirty="0">
                <a:solidFill>
                  <a:srgbClr val="0070C0"/>
                </a:solidFill>
                <a:latin typeface="Arial" panose="020B0604020202020204" pitchFamily="34" charset="0"/>
                <a:cs typeface="Arial" panose="020B0604020202020204" pitchFamily="34" charset="0"/>
              </a:rPr>
              <a:t>If necessary, we will use special shims between the sections of the </a:t>
            </a:r>
            <a:r>
              <a:rPr lang="en-US" sz="1600" dirty="0" smtClean="0">
                <a:solidFill>
                  <a:srgbClr val="0070C0"/>
                </a:solidFill>
                <a:latin typeface="Arial" panose="020B0604020202020204" pitchFamily="34" charset="0"/>
                <a:cs typeface="Arial" panose="020B0604020202020204" pitchFamily="34" charset="0"/>
              </a:rPr>
              <a:t>coils</a:t>
            </a:r>
            <a:r>
              <a:rPr lang="en-US" sz="1600" dirty="0">
                <a:solidFill>
                  <a:srgbClr val="0070C0"/>
                </a:solidFill>
                <a:latin typeface="Arial" panose="020B0604020202020204" pitchFamily="34" charset="0"/>
                <a:cs typeface="Arial" panose="020B0604020202020204" pitchFamily="34" charset="0"/>
              </a:rPr>
              <a:t>.</a:t>
            </a:r>
            <a:endParaRPr lang="ru-RU" sz="1600" dirty="0">
              <a:solidFill>
                <a:srgbClr val="0070C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70966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64435" y="5627518"/>
            <a:ext cx="10811228" cy="1342989"/>
          </a:xfrm>
        </p:spPr>
        <p:txBody>
          <a:bodyPr>
            <a:noAutofit/>
          </a:bodyPr>
          <a:lstStyle/>
          <a:p>
            <a:r>
              <a:rPr lang="en-US" sz="1600" dirty="0" smtClean="0">
                <a:solidFill>
                  <a:srgbClr val="0070C0"/>
                </a:solidFill>
                <a:latin typeface="Arial" panose="020B0604020202020204" pitchFamily="34" charset="0"/>
                <a:cs typeface="Arial" panose="020B0604020202020204" pitchFamily="34" charset="0"/>
              </a:rPr>
              <a:t>The </a:t>
            </a:r>
            <a:r>
              <a:rPr lang="en-US" sz="1600" dirty="0">
                <a:solidFill>
                  <a:srgbClr val="0070C0"/>
                </a:solidFill>
                <a:latin typeface="Arial" panose="020B0604020202020204" pitchFamily="34" charset="0"/>
                <a:cs typeface="Arial" panose="020B0604020202020204" pitchFamily="34" charset="0"/>
              </a:rPr>
              <a:t>connection of the coils to the current leads is made through </a:t>
            </a:r>
            <a:r>
              <a:rPr lang="en-US" sz="1600" dirty="0" smtClean="0">
                <a:solidFill>
                  <a:srgbClr val="0070C0"/>
                </a:solidFill>
                <a:latin typeface="Arial" panose="020B0604020202020204" pitchFamily="34" charset="0"/>
                <a:cs typeface="Arial" panose="020B0604020202020204" pitchFamily="34" charset="0"/>
              </a:rPr>
              <a:t>bas</a:t>
            </a:r>
            <a:r>
              <a:rPr lang="ru-RU" sz="1600" dirty="0" smtClean="0">
                <a:solidFill>
                  <a:srgbClr val="0070C0"/>
                </a:solidFill>
                <a:latin typeface="Arial" panose="020B0604020202020204" pitchFamily="34" charset="0"/>
                <a:cs typeface="Arial" panose="020B0604020202020204" pitchFamily="34" charset="0"/>
              </a:rPr>
              <a:t>-</a:t>
            </a:r>
            <a:r>
              <a:rPr lang="en-US" sz="1600" dirty="0" smtClean="0">
                <a:solidFill>
                  <a:srgbClr val="0070C0"/>
                </a:solidFill>
                <a:latin typeface="Arial" panose="020B0604020202020204" pitchFamily="34" charset="0"/>
                <a:cs typeface="Arial" panose="020B0604020202020204" pitchFamily="34" charset="0"/>
              </a:rPr>
              <a:t>bars </a:t>
            </a:r>
            <a:r>
              <a:rPr lang="en-US" sz="1600" dirty="0">
                <a:solidFill>
                  <a:srgbClr val="0070C0"/>
                </a:solidFill>
                <a:latin typeface="Arial" panose="020B0604020202020204" pitchFamily="34" charset="0"/>
                <a:cs typeface="Arial" panose="020B0604020202020204" pitchFamily="34" charset="0"/>
              </a:rPr>
              <a:t>with a cross section of 32 by 5.6 </a:t>
            </a:r>
            <a:r>
              <a:rPr lang="en-US" sz="1600" dirty="0" smtClean="0">
                <a:solidFill>
                  <a:srgbClr val="0070C0"/>
                </a:solidFill>
                <a:latin typeface="Arial" panose="020B0604020202020204" pitchFamily="34" charset="0"/>
                <a:cs typeface="Arial" panose="020B0604020202020204" pitchFamily="34" charset="0"/>
              </a:rPr>
              <a:t>mm</a:t>
            </a:r>
            <a:r>
              <a:rPr lang="ru-RU" sz="1600" dirty="0" smtClean="0">
                <a:solidFill>
                  <a:srgbClr val="0070C0"/>
                </a:solidFill>
                <a:latin typeface="Arial" panose="020B0604020202020204" pitchFamily="34" charset="0"/>
                <a:cs typeface="Arial" panose="020B0604020202020204" pitchFamily="34" charset="0"/>
              </a:rPr>
              <a:t>.</a:t>
            </a:r>
            <a:r>
              <a:rPr lang="en-US" sz="1600" dirty="0" smtClean="0">
                <a:solidFill>
                  <a:srgbClr val="0070C0"/>
                </a:solidFill>
                <a:latin typeface="Arial" panose="020B0604020202020204" pitchFamily="34" charset="0"/>
                <a:cs typeface="Arial" panose="020B0604020202020204" pitchFamily="34" charset="0"/>
              </a:rPr>
              <a:t/>
            </a:r>
            <a:br>
              <a:rPr lang="en-US" sz="1600" dirty="0" smtClean="0">
                <a:solidFill>
                  <a:srgbClr val="0070C0"/>
                </a:solidFill>
                <a:latin typeface="Arial" panose="020B0604020202020204" pitchFamily="34" charset="0"/>
                <a:cs typeface="Arial" panose="020B0604020202020204" pitchFamily="34" charset="0"/>
              </a:rPr>
            </a:br>
            <a:r>
              <a:rPr lang="en-US" sz="1600" dirty="0" smtClean="0">
                <a:solidFill>
                  <a:srgbClr val="0070C0"/>
                </a:solidFill>
                <a:latin typeface="Arial" panose="020B0604020202020204" pitchFamily="34" charset="0"/>
                <a:cs typeface="Arial" panose="020B0604020202020204" pitchFamily="34" charset="0"/>
              </a:rPr>
              <a:t>The </a:t>
            </a:r>
            <a:r>
              <a:rPr lang="en-US" sz="1600" dirty="0">
                <a:solidFill>
                  <a:srgbClr val="0070C0"/>
                </a:solidFill>
                <a:latin typeface="Arial" panose="020B0604020202020204" pitchFamily="34" charset="0"/>
                <a:cs typeface="Arial" panose="020B0604020202020204" pitchFamily="34" charset="0"/>
              </a:rPr>
              <a:t>connection is made by </a:t>
            </a:r>
            <a:r>
              <a:rPr lang="en-US" sz="1600" dirty="0" smtClean="0">
                <a:solidFill>
                  <a:srgbClr val="0070C0"/>
                </a:solidFill>
                <a:latin typeface="Arial" panose="020B0604020202020204" pitchFamily="34" charset="0"/>
                <a:cs typeface="Arial" panose="020B0604020202020204" pitchFamily="34" charset="0"/>
              </a:rPr>
              <a:t>welding. Thermal </a:t>
            </a:r>
            <a:r>
              <a:rPr lang="en-US" sz="1600" dirty="0">
                <a:solidFill>
                  <a:srgbClr val="0070C0"/>
                </a:solidFill>
                <a:latin typeface="Arial" panose="020B0604020202020204" pitchFamily="34" charset="0"/>
                <a:cs typeface="Arial" panose="020B0604020202020204" pitchFamily="34" charset="0"/>
              </a:rPr>
              <a:t>bridges made of high purity aluminum are used for temperature </a:t>
            </a:r>
            <a:r>
              <a:rPr lang="en-US" sz="1600" dirty="0" smtClean="0">
                <a:solidFill>
                  <a:srgbClr val="0070C0"/>
                </a:solidFill>
                <a:latin typeface="Arial" panose="020B0604020202020204" pitchFamily="34" charset="0"/>
                <a:cs typeface="Arial" panose="020B0604020202020204" pitchFamily="34" charset="0"/>
              </a:rPr>
              <a:t>equalization.</a:t>
            </a:r>
            <a:r>
              <a:rPr lang="ru-RU" sz="1600" dirty="0" smtClean="0">
                <a:solidFill>
                  <a:srgbClr val="0070C0"/>
                </a:solidFill>
                <a:latin typeface="Arial" panose="020B0604020202020204" pitchFamily="34" charset="0"/>
                <a:cs typeface="Arial" panose="020B0604020202020204" pitchFamily="34" charset="0"/>
              </a:rPr>
              <a:t/>
            </a:r>
            <a:br>
              <a:rPr lang="ru-RU" sz="1600" dirty="0" smtClean="0">
                <a:solidFill>
                  <a:srgbClr val="0070C0"/>
                </a:solidFill>
                <a:latin typeface="Arial" panose="020B0604020202020204" pitchFamily="34" charset="0"/>
                <a:cs typeface="Arial" panose="020B0604020202020204" pitchFamily="34" charset="0"/>
              </a:rPr>
            </a:br>
            <a:r>
              <a:rPr lang="ru-RU" sz="1600" dirty="0">
                <a:solidFill>
                  <a:srgbClr val="0070C0"/>
                </a:solidFill>
                <a:latin typeface="Arial" panose="020B0604020202020204" pitchFamily="34" charset="0"/>
                <a:cs typeface="Arial" panose="020B0604020202020204" pitchFamily="34" charset="0"/>
              </a:rPr>
              <a:t/>
            </a:r>
            <a:br>
              <a:rPr lang="ru-RU" sz="1600" dirty="0">
                <a:solidFill>
                  <a:srgbClr val="0070C0"/>
                </a:solidFill>
                <a:latin typeface="Arial" panose="020B0604020202020204" pitchFamily="34" charset="0"/>
                <a:cs typeface="Arial" panose="020B0604020202020204" pitchFamily="34" charset="0"/>
              </a:rPr>
            </a:br>
            <a:r>
              <a:rPr lang="ru-RU" sz="1600" dirty="0">
                <a:solidFill>
                  <a:srgbClr val="0070C0"/>
                </a:solidFill>
                <a:latin typeface="Arial" panose="020B0604020202020204" pitchFamily="34" charset="0"/>
                <a:cs typeface="Arial" panose="020B0604020202020204" pitchFamily="34" charset="0"/>
              </a:rPr>
              <a:t> </a:t>
            </a:r>
            <a:r>
              <a:rPr lang="en-US" sz="1600" dirty="0" smtClean="0">
                <a:solidFill>
                  <a:srgbClr val="0070C0"/>
                </a:solidFill>
                <a:latin typeface="Arial" panose="020B0604020202020204" pitchFamily="34" charset="0"/>
                <a:cs typeface="Arial" panose="020B0604020202020204" pitchFamily="34" charset="0"/>
              </a:rPr>
              <a:t> </a:t>
            </a:r>
            <a:endParaRPr lang="ru-RU" sz="1600" dirty="0">
              <a:solidFill>
                <a:srgbClr val="0070C0"/>
              </a:solidFill>
              <a:latin typeface="Arial" panose="020B0604020202020204" pitchFamily="34" charset="0"/>
              <a:cs typeface="Arial" panose="020B0604020202020204" pitchFamily="34" charset="0"/>
            </a:endParaRPr>
          </a:p>
        </p:txBody>
      </p:sp>
      <p:sp>
        <p:nvSpPr>
          <p:cNvPr id="22" name="Заголовок 3"/>
          <p:cNvSpPr txBox="1">
            <a:spLocks/>
          </p:cNvSpPr>
          <p:nvPr/>
        </p:nvSpPr>
        <p:spPr>
          <a:xfrm>
            <a:off x="940751" y="131759"/>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rgbClr val="FF0000"/>
                </a:solidFill>
                <a:latin typeface="Comic Sans MS" panose="030F0702030302020204" pitchFamily="66" charset="0"/>
                <a:cs typeface="Times New Roman" panose="02020603050405020304" pitchFamily="18" charset="0"/>
              </a:rPr>
              <a:t>Cold Mass</a:t>
            </a:r>
            <a:endParaRPr lang="ru-RU" sz="2400" dirty="0">
              <a:solidFill>
                <a:srgbClr val="FF0000"/>
              </a:solidFill>
              <a:latin typeface="Comic Sans MS" panose="030F0702030302020204" pitchFamily="66" charset="0"/>
              <a:cs typeface="Times New Roman" panose="02020603050405020304" pitchFamily="18" charset="0"/>
            </a:endParaRPr>
          </a:p>
        </p:txBody>
      </p:sp>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l="5410" t="1043" r="35162" b="2634"/>
          <a:stretch/>
        </p:blipFill>
        <p:spPr>
          <a:xfrm>
            <a:off x="940751" y="2398689"/>
            <a:ext cx="3590568" cy="3250123"/>
          </a:xfrm>
          <a:prstGeom prst="rect">
            <a:avLst/>
          </a:prstGeom>
        </p:spPr>
      </p:pic>
      <p:pic>
        <p:nvPicPr>
          <p:cNvPr id="7" name="Рисунок 6"/>
          <p:cNvPicPr>
            <a:picLocks noChangeAspect="1"/>
          </p:cNvPicPr>
          <p:nvPr/>
        </p:nvPicPr>
        <p:blipFill rotWithShape="1">
          <a:blip r:embed="rId3" cstate="print">
            <a:extLst>
              <a:ext uri="{28A0092B-C50C-407E-A947-70E740481C1C}">
                <a14:useLocalDpi xmlns:a14="http://schemas.microsoft.com/office/drawing/2010/main" val="0"/>
              </a:ext>
            </a:extLst>
          </a:blip>
          <a:srcRect l="3832" t="1178" r="15402" b="5729"/>
          <a:stretch/>
        </p:blipFill>
        <p:spPr>
          <a:xfrm>
            <a:off x="6198551" y="832753"/>
            <a:ext cx="5078321" cy="3269021"/>
          </a:xfrm>
          <a:prstGeom prst="rect">
            <a:avLst/>
          </a:prstGeom>
        </p:spPr>
      </p:pic>
      <p:cxnSp>
        <p:nvCxnSpPr>
          <p:cNvPr id="11" name="Прямая со стрелкой 10"/>
          <p:cNvCxnSpPr/>
          <p:nvPr/>
        </p:nvCxnSpPr>
        <p:spPr>
          <a:xfrm flipH="1">
            <a:off x="7241383" y="745222"/>
            <a:ext cx="719850" cy="989576"/>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4" name="Прямоугольник 13"/>
          <p:cNvSpPr/>
          <p:nvPr/>
        </p:nvSpPr>
        <p:spPr>
          <a:xfrm>
            <a:off x="8778166" y="832753"/>
            <a:ext cx="952479" cy="307777"/>
          </a:xfrm>
          <a:prstGeom prst="rect">
            <a:avLst/>
          </a:prstGeom>
        </p:spPr>
        <p:txBody>
          <a:bodyPr wrap="square">
            <a:spAutoFit/>
          </a:bodyPr>
          <a:lstStyle/>
          <a:p>
            <a:r>
              <a:rPr lang="en-US" sz="1400" dirty="0" smtClean="0">
                <a:solidFill>
                  <a:srgbClr val="00B050"/>
                </a:solidFill>
                <a:latin typeface="Arial" panose="020B0604020202020204" pitchFamily="34" charset="0"/>
                <a:cs typeface="Arial" panose="020B0604020202020204" pitchFamily="34" charset="0"/>
              </a:rPr>
              <a:t>Bus-bars</a:t>
            </a:r>
            <a:endParaRPr lang="ru-RU" sz="1400" dirty="0">
              <a:solidFill>
                <a:srgbClr val="00B050"/>
              </a:solidFill>
            </a:endParaRPr>
          </a:p>
        </p:txBody>
      </p:sp>
      <p:cxnSp>
        <p:nvCxnSpPr>
          <p:cNvPr id="16" name="Прямая со стрелкой 15"/>
          <p:cNvCxnSpPr/>
          <p:nvPr/>
        </p:nvCxnSpPr>
        <p:spPr>
          <a:xfrm flipH="1" flipV="1">
            <a:off x="3256384" y="3480318"/>
            <a:ext cx="1988192" cy="1698512"/>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17" name="Прямая со стрелкой 16"/>
          <p:cNvCxnSpPr/>
          <p:nvPr/>
        </p:nvCxnSpPr>
        <p:spPr>
          <a:xfrm flipH="1" flipV="1">
            <a:off x="4282751" y="4012163"/>
            <a:ext cx="961824" cy="1166665"/>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23" name="Прямоугольник 22"/>
          <p:cNvSpPr/>
          <p:nvPr/>
        </p:nvSpPr>
        <p:spPr>
          <a:xfrm>
            <a:off x="5244575" y="5006062"/>
            <a:ext cx="1450949" cy="307777"/>
          </a:xfrm>
          <a:prstGeom prst="rect">
            <a:avLst/>
          </a:prstGeom>
        </p:spPr>
        <p:txBody>
          <a:bodyPr wrap="square">
            <a:spAutoFit/>
          </a:bodyPr>
          <a:lstStyle/>
          <a:p>
            <a:r>
              <a:rPr lang="en-US" sz="1400" dirty="0" err="1" smtClean="0">
                <a:solidFill>
                  <a:srgbClr val="00B050"/>
                </a:solidFill>
                <a:latin typeface="Arial" panose="020B0604020202020204" pitchFamily="34" charset="0"/>
                <a:cs typeface="Arial" panose="020B0604020202020204" pitchFamily="34" charset="0"/>
              </a:rPr>
              <a:t>Thermobriges</a:t>
            </a:r>
            <a:endParaRPr lang="ru-RU" sz="1600" dirty="0">
              <a:solidFill>
                <a:srgbClr val="00B050"/>
              </a:solidFill>
            </a:endParaRPr>
          </a:p>
        </p:txBody>
      </p:sp>
      <p:cxnSp>
        <p:nvCxnSpPr>
          <p:cNvPr id="24" name="Прямая со стрелкой 23"/>
          <p:cNvCxnSpPr/>
          <p:nvPr/>
        </p:nvCxnSpPr>
        <p:spPr>
          <a:xfrm flipH="1">
            <a:off x="7750759" y="1086679"/>
            <a:ext cx="1087190" cy="936204"/>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25" name="Прямая со стрелкой 24"/>
          <p:cNvCxnSpPr/>
          <p:nvPr/>
        </p:nvCxnSpPr>
        <p:spPr>
          <a:xfrm flipH="1">
            <a:off x="8294355" y="1090602"/>
            <a:ext cx="543594" cy="1308087"/>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cxnSp>
        <p:nvCxnSpPr>
          <p:cNvPr id="35" name="Прямая со стрелкой 34"/>
          <p:cNvCxnSpPr/>
          <p:nvPr/>
        </p:nvCxnSpPr>
        <p:spPr>
          <a:xfrm flipH="1">
            <a:off x="9097985" y="1348451"/>
            <a:ext cx="692443" cy="753576"/>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37" name="Прямоугольник 36"/>
          <p:cNvSpPr/>
          <p:nvPr/>
        </p:nvSpPr>
        <p:spPr>
          <a:xfrm>
            <a:off x="9790428" y="1094040"/>
            <a:ext cx="892696" cy="307777"/>
          </a:xfrm>
          <a:prstGeom prst="rect">
            <a:avLst/>
          </a:prstGeom>
        </p:spPr>
        <p:txBody>
          <a:bodyPr wrap="square">
            <a:spAutoFit/>
          </a:bodyPr>
          <a:lstStyle/>
          <a:p>
            <a:r>
              <a:rPr lang="en-US" sz="1400" dirty="0" smtClean="0">
                <a:solidFill>
                  <a:srgbClr val="00B050"/>
                </a:solidFill>
                <a:latin typeface="Arial" panose="020B0604020202020204" pitchFamily="34" charset="0"/>
                <a:cs typeface="Arial" panose="020B0604020202020204" pitchFamily="34" charset="0"/>
              </a:rPr>
              <a:t>Manifold</a:t>
            </a:r>
            <a:endParaRPr lang="ru-RU" sz="1400" dirty="0">
              <a:solidFill>
                <a:srgbClr val="00B050"/>
              </a:solidFill>
            </a:endParaRPr>
          </a:p>
        </p:txBody>
      </p:sp>
      <p:sp>
        <p:nvSpPr>
          <p:cNvPr id="39" name="Прямоугольник 38"/>
          <p:cNvSpPr/>
          <p:nvPr/>
        </p:nvSpPr>
        <p:spPr>
          <a:xfrm>
            <a:off x="7846302" y="468995"/>
            <a:ext cx="2026902" cy="307777"/>
          </a:xfrm>
          <a:prstGeom prst="rect">
            <a:avLst/>
          </a:prstGeom>
        </p:spPr>
        <p:txBody>
          <a:bodyPr wrap="square">
            <a:spAutoFit/>
          </a:bodyPr>
          <a:lstStyle/>
          <a:p>
            <a:r>
              <a:rPr lang="en-US" sz="1400" dirty="0" smtClean="0">
                <a:solidFill>
                  <a:srgbClr val="00B050"/>
                </a:solidFill>
                <a:latin typeface="Arial" panose="020B0604020202020204" pitchFamily="34" charset="0"/>
                <a:cs typeface="Arial" panose="020B0604020202020204" pitchFamily="34" charset="0"/>
              </a:rPr>
              <a:t>Support</a:t>
            </a:r>
            <a:r>
              <a:rPr lang="en-US" sz="1200" dirty="0" smtClean="0">
                <a:solidFill>
                  <a:srgbClr val="00B050"/>
                </a:solidFill>
                <a:latin typeface="Arial" panose="020B0604020202020204" pitchFamily="34" charset="0"/>
                <a:cs typeface="Arial" panose="020B0604020202020204" pitchFamily="34" charset="0"/>
              </a:rPr>
              <a:t> brackets</a:t>
            </a:r>
            <a:endParaRPr lang="ru-RU" sz="1400" dirty="0">
              <a:solidFill>
                <a:srgbClr val="00B050"/>
              </a:solidFill>
            </a:endParaRPr>
          </a:p>
        </p:txBody>
      </p:sp>
      <p:pic>
        <p:nvPicPr>
          <p:cNvPr id="43" name="Picture 292"/>
          <p:cNvPicPr/>
          <p:nvPr/>
        </p:nvPicPr>
        <p:blipFill>
          <a:blip r:embed="rId4" cstate="print">
            <a:extLst>
              <a:ext uri="{28A0092B-C50C-407E-A947-70E740481C1C}">
                <a14:useLocalDpi xmlns:a14="http://schemas.microsoft.com/office/drawing/2010/main" val="0"/>
              </a:ext>
            </a:extLst>
          </a:blip>
          <a:stretch>
            <a:fillRect/>
          </a:stretch>
        </p:blipFill>
        <p:spPr>
          <a:xfrm>
            <a:off x="7701340" y="4491586"/>
            <a:ext cx="2367403" cy="1253250"/>
          </a:xfrm>
          <a:prstGeom prst="rect">
            <a:avLst/>
          </a:prstGeom>
        </p:spPr>
      </p:pic>
      <p:sp>
        <p:nvSpPr>
          <p:cNvPr id="44" name="Прямоугольник 43"/>
          <p:cNvSpPr/>
          <p:nvPr/>
        </p:nvSpPr>
        <p:spPr>
          <a:xfrm>
            <a:off x="7750759" y="4188157"/>
            <a:ext cx="2893741" cy="307777"/>
          </a:xfrm>
          <a:prstGeom prst="rect">
            <a:avLst/>
          </a:prstGeom>
        </p:spPr>
        <p:txBody>
          <a:bodyPr wrap="none">
            <a:spAutoFit/>
          </a:bodyPr>
          <a:lstStyle/>
          <a:p>
            <a:r>
              <a:rPr lang="en-US" sz="1400" dirty="0">
                <a:solidFill>
                  <a:srgbClr val="00B050"/>
                </a:solidFill>
                <a:latin typeface="Arial" panose="020B0604020202020204" pitchFamily="34" charset="0"/>
                <a:cs typeface="Arial" panose="020B0604020202020204" pitchFamily="34" charset="0"/>
              </a:rPr>
              <a:t>coil-to-coil and </a:t>
            </a:r>
            <a:r>
              <a:rPr lang="en-US" sz="1400" dirty="0" smtClean="0">
                <a:solidFill>
                  <a:srgbClr val="00B050"/>
                </a:solidFill>
                <a:latin typeface="Arial" panose="020B0604020202020204" pitchFamily="34" charset="0"/>
                <a:cs typeface="Arial" panose="020B0604020202020204" pitchFamily="34" charset="0"/>
              </a:rPr>
              <a:t>layer-to-layer</a:t>
            </a:r>
            <a:r>
              <a:rPr lang="en-US" sz="1200" dirty="0" smtClean="0">
                <a:solidFill>
                  <a:srgbClr val="00B050"/>
                </a:solidFill>
                <a:latin typeface="Arial" panose="020B0604020202020204" pitchFamily="34" charset="0"/>
                <a:cs typeface="Arial" panose="020B0604020202020204" pitchFamily="34" charset="0"/>
              </a:rPr>
              <a:t> </a:t>
            </a:r>
            <a:r>
              <a:rPr lang="en-US" sz="1400" dirty="0" smtClean="0">
                <a:solidFill>
                  <a:srgbClr val="00B050"/>
                </a:solidFill>
                <a:latin typeface="Arial" panose="020B0604020202020204" pitchFamily="34" charset="0"/>
                <a:cs typeface="Arial" panose="020B0604020202020204" pitchFamily="34" charset="0"/>
              </a:rPr>
              <a:t>joints</a:t>
            </a:r>
            <a:endParaRPr lang="ru-RU" sz="1000" dirty="0">
              <a:solidFill>
                <a:srgbClr val="00B050"/>
              </a:solidFill>
              <a:latin typeface="Arial" panose="020B0604020202020204" pitchFamily="34" charset="0"/>
              <a:cs typeface="Arial" panose="020B0604020202020204" pitchFamily="34" charset="0"/>
            </a:endParaRPr>
          </a:p>
        </p:txBody>
      </p:sp>
      <p:sp>
        <p:nvSpPr>
          <p:cNvPr id="2" name="Дата 1"/>
          <p:cNvSpPr>
            <a:spLocks noGrp="1"/>
          </p:cNvSpPr>
          <p:nvPr>
            <p:ph type="dt" sz="half" idx="10"/>
          </p:nvPr>
        </p:nvSpPr>
        <p:spPr>
          <a:xfrm>
            <a:off x="10877573" y="6378087"/>
            <a:ext cx="955431" cy="365125"/>
          </a:xfrm>
        </p:spPr>
        <p:txBody>
          <a:bodyPr/>
          <a:lstStyle/>
          <a:p>
            <a:fld id="{AFBEED52-3481-426A-9BB6-3AB8CC7344D0}" type="datetime1">
              <a:rPr lang="ru-RU" smtClean="0"/>
              <a:t>24.09.2025</a:t>
            </a:fld>
            <a:endParaRPr lang="ru-RU" dirty="0"/>
          </a:p>
        </p:txBody>
      </p:sp>
      <p:sp>
        <p:nvSpPr>
          <p:cNvPr id="3" name="Нижний колонтитул 2"/>
          <p:cNvSpPr>
            <a:spLocks noGrp="1"/>
          </p:cNvSpPr>
          <p:nvPr>
            <p:ph type="ftr" sz="quarter" idx="11"/>
          </p:nvPr>
        </p:nvSpPr>
        <p:spPr/>
        <p:txBody>
          <a:bodyPr/>
          <a:lstStyle/>
          <a:p>
            <a:r>
              <a:rPr lang="en-US" dirty="0" smtClean="0"/>
              <a:t>E. Pyata, S. Pivovarov, BINP, SPD Magnet</a:t>
            </a:r>
            <a:endParaRPr lang="ru-RU" dirty="0"/>
          </a:p>
        </p:txBody>
      </p:sp>
      <p:pic>
        <p:nvPicPr>
          <p:cNvPr id="6" name="Рисунок 5"/>
          <p:cNvPicPr>
            <a:picLocks noChangeAspect="1"/>
          </p:cNvPicPr>
          <p:nvPr/>
        </p:nvPicPr>
        <p:blipFill rotWithShape="1">
          <a:blip r:embed="rId5" cstate="print">
            <a:extLst>
              <a:ext uri="{28A0092B-C50C-407E-A947-70E740481C1C}">
                <a14:useLocalDpi xmlns:a14="http://schemas.microsoft.com/office/drawing/2010/main" val="0"/>
              </a:ext>
            </a:extLst>
          </a:blip>
          <a:srcRect l="4350" r="9271" b="18709"/>
          <a:stretch/>
        </p:blipFill>
        <p:spPr>
          <a:xfrm>
            <a:off x="378848" y="215734"/>
            <a:ext cx="3835479" cy="1949198"/>
          </a:xfrm>
          <a:prstGeom prst="rect">
            <a:avLst/>
          </a:prstGeom>
        </p:spPr>
      </p:pic>
      <p:sp>
        <p:nvSpPr>
          <p:cNvPr id="12" name="Прямоугольник 11"/>
          <p:cNvSpPr/>
          <p:nvPr/>
        </p:nvSpPr>
        <p:spPr>
          <a:xfrm>
            <a:off x="2892333" y="1523335"/>
            <a:ext cx="1200970" cy="338554"/>
          </a:xfrm>
          <a:prstGeom prst="rect">
            <a:avLst/>
          </a:prstGeom>
        </p:spPr>
        <p:txBody>
          <a:bodyPr wrap="none">
            <a:spAutoFit/>
          </a:bodyPr>
          <a:lstStyle/>
          <a:p>
            <a:r>
              <a:rPr lang="ru-RU" sz="1600" dirty="0" err="1">
                <a:solidFill>
                  <a:srgbClr val="00B050"/>
                </a:solidFill>
              </a:rPr>
              <a:t>Coil</a:t>
            </a:r>
            <a:r>
              <a:rPr lang="ru-RU" sz="1600" dirty="0">
                <a:solidFill>
                  <a:srgbClr val="00B050"/>
                </a:solidFill>
              </a:rPr>
              <a:t> </a:t>
            </a:r>
            <a:r>
              <a:rPr lang="ru-RU" sz="1600" dirty="0" err="1">
                <a:solidFill>
                  <a:srgbClr val="00B050"/>
                </a:solidFill>
              </a:rPr>
              <a:t>winding</a:t>
            </a:r>
            <a:endParaRPr lang="ru-RU" sz="1600" dirty="0">
              <a:solidFill>
                <a:srgbClr val="00B050"/>
              </a:solidFill>
            </a:endParaRPr>
          </a:p>
        </p:txBody>
      </p:sp>
    </p:spTree>
    <p:extLst>
      <p:ext uri="{BB962C8B-B14F-4D97-AF65-F5344CB8AC3E}">
        <p14:creationId xmlns:p14="http://schemas.microsoft.com/office/powerpoint/2010/main" val="3642725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a:extLst>
              <a:ext uri="{28A0092B-C50C-407E-A947-70E740481C1C}">
                <a14:useLocalDpi xmlns:a14="http://schemas.microsoft.com/office/drawing/2010/main" val="0"/>
              </a:ext>
            </a:extLst>
          </a:blip>
          <a:srcRect l="8866" t="18264" r="44252" b="16221"/>
          <a:stretch/>
        </p:blipFill>
        <p:spPr>
          <a:xfrm>
            <a:off x="533601" y="770392"/>
            <a:ext cx="5859863" cy="4573324"/>
          </a:xfrm>
          <a:prstGeom prst="rect">
            <a:avLst/>
          </a:prstGeom>
        </p:spPr>
      </p:pic>
      <p:sp>
        <p:nvSpPr>
          <p:cNvPr id="4" name="Заголовок 3"/>
          <p:cNvSpPr>
            <a:spLocks noGrp="1"/>
          </p:cNvSpPr>
          <p:nvPr>
            <p:ph type="title"/>
          </p:nvPr>
        </p:nvSpPr>
        <p:spPr>
          <a:xfrm>
            <a:off x="533601" y="5343716"/>
            <a:ext cx="10249285" cy="1202279"/>
          </a:xfrm>
        </p:spPr>
        <p:txBody>
          <a:bodyPr>
            <a:noAutofit/>
          </a:bodyPr>
          <a:lstStyle/>
          <a:p>
            <a:r>
              <a:rPr lang="en-US" sz="1600" dirty="0" smtClean="0">
                <a:solidFill>
                  <a:srgbClr val="0070C0"/>
                </a:solidFill>
                <a:latin typeface="Arial" panose="020B0604020202020204" pitchFamily="34" charset="0"/>
                <a:cs typeface="Arial" panose="020B0604020202020204" pitchFamily="34" charset="0"/>
              </a:rPr>
              <a:t> For front </a:t>
            </a:r>
            <a:r>
              <a:rPr lang="en-US" sz="1600" dirty="0">
                <a:solidFill>
                  <a:srgbClr val="0070C0"/>
                </a:solidFill>
                <a:latin typeface="Arial" panose="020B0604020202020204" pitchFamily="34" charset="0"/>
                <a:cs typeface="Arial" panose="020B0604020202020204" pitchFamily="34" charset="0"/>
              </a:rPr>
              <a:t>and </a:t>
            </a:r>
            <a:r>
              <a:rPr lang="en-US" sz="1600" dirty="0" smtClean="0">
                <a:solidFill>
                  <a:srgbClr val="0070C0"/>
                </a:solidFill>
                <a:latin typeface="Arial" panose="020B0604020202020204" pitchFamily="34" charset="0"/>
                <a:cs typeface="Arial" panose="020B0604020202020204" pitchFamily="34" charset="0"/>
              </a:rPr>
              <a:t>back coils, </a:t>
            </a:r>
            <a:r>
              <a:rPr lang="en-US" sz="1600" dirty="0">
                <a:solidFill>
                  <a:srgbClr val="0070C0"/>
                </a:solidFill>
                <a:latin typeface="Arial" panose="020B0604020202020204" pitchFamily="34" charset="0"/>
                <a:cs typeface="Arial" panose="020B0604020202020204" pitchFamily="34" charset="0"/>
              </a:rPr>
              <a:t>cable length ~ </a:t>
            </a:r>
            <a:r>
              <a:rPr lang="en-US" sz="1600" dirty="0" smtClean="0">
                <a:solidFill>
                  <a:srgbClr val="0070C0"/>
                </a:solidFill>
                <a:latin typeface="Arial" panose="020B0604020202020204" pitchFamily="34" charset="0"/>
                <a:cs typeface="Arial" panose="020B0604020202020204" pitchFamily="34" charset="0"/>
              </a:rPr>
              <a:t>3</a:t>
            </a:r>
            <a:r>
              <a:rPr lang="ru-RU" sz="1600" dirty="0" smtClean="0">
                <a:solidFill>
                  <a:srgbClr val="0070C0"/>
                </a:solidFill>
                <a:latin typeface="Arial" panose="020B0604020202020204" pitchFamily="34" charset="0"/>
                <a:cs typeface="Arial" panose="020B0604020202020204" pitchFamily="34" charset="0"/>
              </a:rPr>
              <a:t>6</a:t>
            </a:r>
            <a:r>
              <a:rPr lang="en-US" sz="1600" dirty="0" smtClean="0">
                <a:solidFill>
                  <a:srgbClr val="0070C0"/>
                </a:solidFill>
                <a:latin typeface="Arial" panose="020B0604020202020204" pitchFamily="34" charset="0"/>
                <a:cs typeface="Arial" panose="020B0604020202020204" pitchFamily="34" charset="0"/>
              </a:rPr>
              <a:t>00 </a:t>
            </a:r>
            <a:r>
              <a:rPr lang="en-US" sz="1600" dirty="0">
                <a:solidFill>
                  <a:srgbClr val="0070C0"/>
                </a:solidFill>
                <a:latin typeface="Arial" panose="020B0604020202020204" pitchFamily="34" charset="0"/>
                <a:cs typeface="Arial" panose="020B0604020202020204" pitchFamily="34" charset="0"/>
              </a:rPr>
              <a:t>meters; </a:t>
            </a:r>
            <a:r>
              <a:rPr lang="en-US" sz="1600" dirty="0" smtClean="0">
                <a:solidFill>
                  <a:srgbClr val="0070C0"/>
                </a:solidFill>
                <a:latin typeface="Arial" panose="020B0604020202020204" pitchFamily="34" charset="0"/>
                <a:cs typeface="Arial" panose="020B0604020202020204" pitchFamily="34" charset="0"/>
              </a:rPr>
              <a:t>for the </a:t>
            </a:r>
            <a:r>
              <a:rPr lang="en-US" sz="1600" dirty="0">
                <a:solidFill>
                  <a:srgbClr val="0070C0"/>
                </a:solidFill>
                <a:latin typeface="Arial" panose="020B0604020202020204" pitchFamily="34" charset="0"/>
                <a:cs typeface="Arial" panose="020B0604020202020204" pitchFamily="34" charset="0"/>
              </a:rPr>
              <a:t>central coil </a:t>
            </a:r>
            <a:r>
              <a:rPr lang="en-US" sz="1600" dirty="0" smtClean="0">
                <a:solidFill>
                  <a:srgbClr val="0070C0"/>
                </a:solidFill>
                <a:latin typeface="Arial" panose="020B0604020202020204" pitchFamily="34" charset="0"/>
                <a:cs typeface="Arial" panose="020B0604020202020204" pitchFamily="34" charset="0"/>
              </a:rPr>
              <a:t>the </a:t>
            </a:r>
            <a:r>
              <a:rPr lang="en-US" sz="1600" dirty="0">
                <a:solidFill>
                  <a:srgbClr val="0070C0"/>
                </a:solidFill>
                <a:latin typeface="Arial" panose="020B0604020202020204" pitchFamily="34" charset="0"/>
                <a:cs typeface="Arial" panose="020B0604020202020204" pitchFamily="34" charset="0"/>
              </a:rPr>
              <a:t>cable length is </a:t>
            </a:r>
            <a:r>
              <a:rPr lang="en-US" sz="1600" dirty="0" smtClean="0">
                <a:solidFill>
                  <a:srgbClr val="0070C0"/>
                </a:solidFill>
                <a:latin typeface="Arial" panose="020B0604020202020204" pitchFamily="34" charset="0"/>
                <a:cs typeface="Arial" panose="020B0604020202020204" pitchFamily="34" charset="0"/>
              </a:rPr>
              <a:t>~</a:t>
            </a:r>
            <a:r>
              <a:rPr lang="ru-RU" sz="1600" dirty="0" smtClean="0">
                <a:solidFill>
                  <a:srgbClr val="0070C0"/>
                </a:solidFill>
                <a:latin typeface="Arial" panose="020B0604020202020204" pitchFamily="34" charset="0"/>
                <a:cs typeface="Arial" panose="020B0604020202020204" pitchFamily="34" charset="0"/>
              </a:rPr>
              <a:t>180</a:t>
            </a:r>
            <a:r>
              <a:rPr lang="en-US" sz="1600" dirty="0" smtClean="0">
                <a:solidFill>
                  <a:srgbClr val="0070C0"/>
                </a:solidFill>
                <a:latin typeface="Arial" panose="020B0604020202020204" pitchFamily="34" charset="0"/>
                <a:cs typeface="Arial" panose="020B0604020202020204" pitchFamily="34" charset="0"/>
              </a:rPr>
              <a:t>0 </a:t>
            </a:r>
            <a:r>
              <a:rPr lang="en-US" sz="1600" dirty="0">
                <a:solidFill>
                  <a:srgbClr val="0070C0"/>
                </a:solidFill>
                <a:latin typeface="Arial" panose="020B0604020202020204" pitchFamily="34" charset="0"/>
                <a:cs typeface="Arial" panose="020B0604020202020204" pitchFamily="34" charset="0"/>
              </a:rPr>
              <a:t>meters. </a:t>
            </a:r>
            <a:r>
              <a:rPr lang="en-US" sz="1600" dirty="0" smtClean="0">
                <a:solidFill>
                  <a:srgbClr val="0070C0"/>
                </a:solidFill>
                <a:latin typeface="Arial" panose="020B0604020202020204" pitchFamily="34" charset="0"/>
                <a:cs typeface="Arial" panose="020B0604020202020204" pitchFamily="34" charset="0"/>
              </a:rPr>
              <a:t/>
            </a:r>
            <a:br>
              <a:rPr lang="en-US" sz="1600" dirty="0" smtClean="0">
                <a:solidFill>
                  <a:srgbClr val="0070C0"/>
                </a:solidFill>
                <a:latin typeface="Arial" panose="020B0604020202020204" pitchFamily="34" charset="0"/>
                <a:cs typeface="Arial" panose="020B0604020202020204" pitchFamily="34" charset="0"/>
              </a:rPr>
            </a:br>
            <a:r>
              <a:rPr lang="en-US" sz="1600" dirty="0">
                <a:solidFill>
                  <a:srgbClr val="0070C0"/>
                </a:solidFill>
                <a:latin typeface="Arial" panose="020B0604020202020204" pitchFamily="34" charset="0"/>
                <a:cs typeface="Arial" panose="020B0604020202020204" pitchFamily="34" charset="0"/>
              </a:rPr>
              <a:t> For cooling, a tube with a cross section of 14x14 mm and a hole of 10 mm is </a:t>
            </a:r>
            <a:r>
              <a:rPr lang="en-US" sz="1600" dirty="0" smtClean="0">
                <a:solidFill>
                  <a:srgbClr val="0070C0"/>
                </a:solidFill>
                <a:latin typeface="Arial" panose="020B0604020202020204" pitchFamily="34" charset="0"/>
                <a:cs typeface="Arial" panose="020B0604020202020204" pitchFamily="34" charset="0"/>
              </a:rPr>
              <a:t>used, </a:t>
            </a:r>
            <a:r>
              <a:rPr lang="en-US" sz="1600" dirty="0">
                <a:solidFill>
                  <a:srgbClr val="0070C0"/>
                </a:solidFill>
                <a:latin typeface="Arial" panose="020B0604020202020204" pitchFamily="34" charset="0"/>
                <a:cs typeface="Arial" panose="020B0604020202020204" pitchFamily="34" charset="0"/>
              </a:rPr>
              <a:t>welded to the shell of the cold </a:t>
            </a:r>
            <a:r>
              <a:rPr lang="en-US" sz="1600" dirty="0" smtClean="0">
                <a:solidFill>
                  <a:srgbClr val="0070C0"/>
                </a:solidFill>
                <a:latin typeface="Arial" panose="020B0604020202020204" pitchFamily="34" charset="0"/>
                <a:cs typeface="Arial" panose="020B0604020202020204" pitchFamily="34" charset="0"/>
              </a:rPr>
              <a:t>mass</a:t>
            </a:r>
            <a:r>
              <a:rPr lang="en-US" sz="1600" dirty="0">
                <a:solidFill>
                  <a:srgbClr val="0070C0"/>
                </a:solidFill>
                <a:latin typeface="Arial" panose="020B0604020202020204" pitchFamily="34" charset="0"/>
                <a:cs typeface="Arial" panose="020B0604020202020204" pitchFamily="34" charset="0"/>
              </a:rPr>
              <a:t>. </a:t>
            </a:r>
            <a:r>
              <a:rPr lang="ru-RU" sz="1600" dirty="0" smtClean="0">
                <a:solidFill>
                  <a:srgbClr val="0070C0"/>
                </a:solidFill>
                <a:latin typeface="Arial" panose="020B0604020202020204" pitchFamily="34" charset="0"/>
                <a:cs typeface="Arial" panose="020B0604020202020204" pitchFamily="34" charset="0"/>
              </a:rPr>
              <a:t> </a:t>
            </a:r>
            <a:r>
              <a:rPr lang="en-US" sz="1600" dirty="0" smtClean="0">
                <a:solidFill>
                  <a:srgbClr val="0070C0"/>
                </a:solidFill>
                <a:latin typeface="Arial" panose="020B0604020202020204" pitchFamily="34" charset="0"/>
                <a:cs typeface="Arial" panose="020B0604020202020204" pitchFamily="34" charset="0"/>
              </a:rPr>
              <a:t>Bimetallic </a:t>
            </a:r>
            <a:r>
              <a:rPr lang="en-US" sz="1600" dirty="0">
                <a:solidFill>
                  <a:srgbClr val="0070C0"/>
                </a:solidFill>
                <a:latin typeface="Arial" panose="020B0604020202020204" pitchFamily="34" charset="0"/>
                <a:cs typeface="Arial" panose="020B0604020202020204" pitchFamily="34" charset="0"/>
              </a:rPr>
              <a:t>adapters are used to connect aluminum profiles to stainless steel </a:t>
            </a:r>
            <a:r>
              <a:rPr lang="en-US" sz="1600" dirty="0" smtClean="0">
                <a:solidFill>
                  <a:srgbClr val="0070C0"/>
                </a:solidFill>
                <a:latin typeface="Arial" panose="020B0604020202020204" pitchFamily="34" charset="0"/>
                <a:cs typeface="Arial" panose="020B0604020202020204" pitchFamily="34" charset="0"/>
              </a:rPr>
              <a:t>pipes</a:t>
            </a:r>
            <a:r>
              <a:rPr lang="ru-RU" sz="1600" dirty="0">
                <a:solidFill>
                  <a:srgbClr val="0070C0"/>
                </a:solidFill>
                <a:latin typeface="Arial" panose="020B0604020202020204" pitchFamily="34" charset="0"/>
                <a:cs typeface="Arial" panose="020B0604020202020204" pitchFamily="34" charset="0"/>
              </a:rPr>
              <a:t>.</a:t>
            </a:r>
            <a:endParaRPr lang="en-US" sz="1600" dirty="0">
              <a:solidFill>
                <a:srgbClr val="0070C0"/>
              </a:solidFill>
              <a:latin typeface="Arial" panose="020B0604020202020204" pitchFamily="34" charset="0"/>
              <a:cs typeface="Arial" panose="020B0604020202020204" pitchFamily="34" charset="0"/>
            </a:endParaRPr>
          </a:p>
        </p:txBody>
      </p:sp>
      <p:sp>
        <p:nvSpPr>
          <p:cNvPr id="22" name="Заголовок 3"/>
          <p:cNvSpPr txBox="1">
            <a:spLocks/>
          </p:cNvSpPr>
          <p:nvPr/>
        </p:nvSpPr>
        <p:spPr>
          <a:xfrm>
            <a:off x="796372" y="55324"/>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a:solidFill>
                  <a:srgbClr val="FF0000"/>
                </a:solidFill>
                <a:latin typeface="Comic Sans MS" panose="030F0702030302020204" pitchFamily="66" charset="0"/>
                <a:cs typeface="Times New Roman" panose="02020603050405020304" pitchFamily="18" charset="0"/>
              </a:rPr>
              <a:t>Cold Mass</a:t>
            </a:r>
            <a:endParaRPr lang="ru-RU" sz="2400" dirty="0">
              <a:solidFill>
                <a:srgbClr val="FF0000"/>
              </a:solidFill>
              <a:latin typeface="Comic Sans MS" panose="030F0702030302020204" pitchFamily="66" charset="0"/>
              <a:cs typeface="Times New Roman" panose="02020603050405020304" pitchFamily="18" charset="0"/>
            </a:endParaRPr>
          </a:p>
        </p:txBody>
      </p:sp>
      <p:pic>
        <p:nvPicPr>
          <p:cNvPr id="6" name="Рисунок 5"/>
          <p:cNvPicPr>
            <a:picLocks noChangeAspect="1"/>
          </p:cNvPicPr>
          <p:nvPr/>
        </p:nvPicPr>
        <p:blipFill rotWithShape="1">
          <a:blip r:embed="rId3" cstate="print">
            <a:extLst>
              <a:ext uri="{28A0092B-C50C-407E-A947-70E740481C1C}">
                <a14:useLocalDpi xmlns:a14="http://schemas.microsoft.com/office/drawing/2010/main" val="0"/>
              </a:ext>
            </a:extLst>
          </a:blip>
          <a:srcRect l="16077" t="11045" r="39871" b="10001"/>
          <a:stretch/>
        </p:blipFill>
        <p:spPr>
          <a:xfrm>
            <a:off x="7176367" y="208900"/>
            <a:ext cx="3606519" cy="3387144"/>
          </a:xfrm>
          <a:prstGeom prst="rect">
            <a:avLst/>
          </a:prstGeom>
        </p:spPr>
      </p:pic>
      <p:pic>
        <p:nvPicPr>
          <p:cNvPr id="7" name="Рисунок 6"/>
          <p:cNvPicPr>
            <a:picLocks noChangeAspect="1"/>
          </p:cNvPicPr>
          <p:nvPr/>
        </p:nvPicPr>
        <p:blipFill rotWithShape="1">
          <a:blip r:embed="rId4" cstate="print">
            <a:extLst>
              <a:ext uri="{28A0092B-C50C-407E-A947-70E740481C1C}">
                <a14:useLocalDpi xmlns:a14="http://schemas.microsoft.com/office/drawing/2010/main" val="0"/>
              </a:ext>
            </a:extLst>
          </a:blip>
          <a:srcRect l="8681" t="7593" r="36264" b="28281"/>
          <a:stretch/>
        </p:blipFill>
        <p:spPr>
          <a:xfrm>
            <a:off x="5489773" y="3946787"/>
            <a:ext cx="1902167" cy="1154209"/>
          </a:xfrm>
          <a:prstGeom prst="rect">
            <a:avLst/>
          </a:prstGeom>
        </p:spPr>
      </p:pic>
      <p:pic>
        <p:nvPicPr>
          <p:cNvPr id="9" name="Рисунок 8"/>
          <p:cNvPicPr>
            <a:picLocks noChangeAspect="1"/>
          </p:cNvPicPr>
          <p:nvPr/>
        </p:nvPicPr>
        <p:blipFill rotWithShape="1">
          <a:blip r:embed="rId5" cstate="print">
            <a:extLst>
              <a:ext uri="{28A0092B-C50C-407E-A947-70E740481C1C}">
                <a14:useLocalDpi xmlns:a14="http://schemas.microsoft.com/office/drawing/2010/main" val="0"/>
              </a:ext>
            </a:extLst>
          </a:blip>
          <a:srcRect l="17974" t="21876" r="34218" b="9540"/>
          <a:stretch/>
        </p:blipFill>
        <p:spPr>
          <a:xfrm>
            <a:off x="7689870" y="3759698"/>
            <a:ext cx="1798001" cy="1359562"/>
          </a:xfrm>
          <a:prstGeom prst="rect">
            <a:avLst/>
          </a:prstGeom>
        </p:spPr>
      </p:pic>
      <p:pic>
        <p:nvPicPr>
          <p:cNvPr id="11" name="Рисунок 10"/>
          <p:cNvPicPr>
            <a:picLocks noChangeAspect="1"/>
          </p:cNvPicPr>
          <p:nvPr/>
        </p:nvPicPr>
        <p:blipFill rotWithShape="1">
          <a:blip r:embed="rId6">
            <a:extLst>
              <a:ext uri="{28A0092B-C50C-407E-A947-70E740481C1C}">
                <a14:useLocalDpi xmlns:a14="http://schemas.microsoft.com/office/drawing/2010/main" val="0"/>
              </a:ext>
            </a:extLst>
          </a:blip>
          <a:srcRect l="32368" t="73341" r="55046" b="8750"/>
          <a:stretch/>
        </p:blipFill>
        <p:spPr>
          <a:xfrm>
            <a:off x="10316041" y="3553640"/>
            <a:ext cx="1508217" cy="1131166"/>
          </a:xfrm>
          <a:prstGeom prst="rect">
            <a:avLst/>
          </a:prstGeom>
        </p:spPr>
      </p:pic>
      <p:cxnSp>
        <p:nvCxnSpPr>
          <p:cNvPr id="12" name="Прямая со стрелкой 11"/>
          <p:cNvCxnSpPr/>
          <p:nvPr/>
        </p:nvCxnSpPr>
        <p:spPr>
          <a:xfrm flipV="1">
            <a:off x="7176367" y="1081065"/>
            <a:ext cx="887434" cy="1551155"/>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13" name="Прямоугольник 12"/>
          <p:cNvSpPr/>
          <p:nvPr/>
        </p:nvSpPr>
        <p:spPr>
          <a:xfrm>
            <a:off x="6959801" y="2614188"/>
            <a:ext cx="433132" cy="276999"/>
          </a:xfrm>
          <a:prstGeom prst="rect">
            <a:avLst/>
          </a:prstGeom>
        </p:spPr>
        <p:txBody>
          <a:bodyPr wrap="none">
            <a:spAutoFit/>
          </a:bodyPr>
          <a:lstStyle/>
          <a:p>
            <a:r>
              <a:rPr lang="en-US" sz="1200" dirty="0" smtClean="0">
                <a:solidFill>
                  <a:srgbClr val="FF0000"/>
                </a:solidFill>
                <a:latin typeface="Arial" panose="020B0604020202020204" pitchFamily="34" charset="0"/>
                <a:cs typeface="Arial" panose="020B0604020202020204" pitchFamily="34" charset="0"/>
              </a:rPr>
              <a:t>Out</a:t>
            </a:r>
            <a:endParaRPr lang="ru-RU" sz="1600" dirty="0">
              <a:solidFill>
                <a:srgbClr val="FF0000"/>
              </a:solidFill>
            </a:endParaRPr>
          </a:p>
        </p:txBody>
      </p:sp>
      <p:sp>
        <p:nvSpPr>
          <p:cNvPr id="14" name="Прямоугольник 13"/>
          <p:cNvSpPr/>
          <p:nvPr/>
        </p:nvSpPr>
        <p:spPr>
          <a:xfrm>
            <a:off x="7463631" y="3596044"/>
            <a:ext cx="312906" cy="276999"/>
          </a:xfrm>
          <a:prstGeom prst="rect">
            <a:avLst/>
          </a:prstGeom>
        </p:spPr>
        <p:txBody>
          <a:bodyPr wrap="none">
            <a:spAutoFit/>
          </a:bodyPr>
          <a:lstStyle/>
          <a:p>
            <a:r>
              <a:rPr lang="en-US" sz="1200" dirty="0" smtClean="0">
                <a:solidFill>
                  <a:srgbClr val="00B050"/>
                </a:solidFill>
                <a:latin typeface="Arial" panose="020B0604020202020204" pitchFamily="34" charset="0"/>
                <a:cs typeface="Arial" panose="020B0604020202020204" pitchFamily="34" charset="0"/>
              </a:rPr>
              <a:t>In</a:t>
            </a:r>
            <a:endParaRPr lang="ru-RU" sz="1600" dirty="0">
              <a:solidFill>
                <a:srgbClr val="00B050"/>
              </a:solidFill>
            </a:endParaRPr>
          </a:p>
        </p:txBody>
      </p:sp>
      <p:cxnSp>
        <p:nvCxnSpPr>
          <p:cNvPr id="15" name="Прямая со стрелкой 14"/>
          <p:cNvCxnSpPr/>
          <p:nvPr/>
        </p:nvCxnSpPr>
        <p:spPr>
          <a:xfrm flipV="1">
            <a:off x="7717155" y="3360165"/>
            <a:ext cx="224364" cy="294096"/>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23" name="Прямая со стрелкой 22"/>
          <p:cNvCxnSpPr/>
          <p:nvPr/>
        </p:nvCxnSpPr>
        <p:spPr>
          <a:xfrm flipH="1">
            <a:off x="8436906" y="3818957"/>
            <a:ext cx="1848214" cy="1117838"/>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26" name="Прямоугольник 25"/>
          <p:cNvSpPr/>
          <p:nvPr/>
        </p:nvSpPr>
        <p:spPr>
          <a:xfrm>
            <a:off x="10409191" y="3368713"/>
            <a:ext cx="1500283" cy="276999"/>
          </a:xfrm>
          <a:prstGeom prst="rect">
            <a:avLst/>
          </a:prstGeom>
        </p:spPr>
        <p:txBody>
          <a:bodyPr wrap="none">
            <a:spAutoFit/>
          </a:bodyPr>
          <a:lstStyle/>
          <a:p>
            <a:r>
              <a:rPr lang="en-US" sz="1200" dirty="0" smtClean="0">
                <a:solidFill>
                  <a:srgbClr val="00B050"/>
                </a:solidFill>
                <a:latin typeface="Arial" panose="020B0604020202020204" pitchFamily="34" charset="0"/>
                <a:cs typeface="Arial" panose="020B0604020202020204" pitchFamily="34" charset="0"/>
              </a:rPr>
              <a:t>Bimetal</a:t>
            </a:r>
            <a:r>
              <a:rPr lang="ru-RU" sz="1200" dirty="0" smtClean="0">
                <a:solidFill>
                  <a:srgbClr val="00B050"/>
                </a:solidFill>
                <a:latin typeface="Arial" panose="020B0604020202020204" pitchFamily="34" charset="0"/>
                <a:cs typeface="Arial" panose="020B0604020202020204" pitchFamily="34" charset="0"/>
              </a:rPr>
              <a:t> </a:t>
            </a:r>
            <a:r>
              <a:rPr lang="en-US" sz="1200" dirty="0" smtClean="0">
                <a:solidFill>
                  <a:srgbClr val="00B050"/>
                </a:solidFill>
                <a:latin typeface="Arial" panose="020B0604020202020204" pitchFamily="34" charset="0"/>
                <a:cs typeface="Arial" panose="020B0604020202020204" pitchFamily="34" charset="0"/>
              </a:rPr>
              <a:t>Al-</a:t>
            </a:r>
            <a:r>
              <a:rPr lang="en-US" sz="1200" dirty="0" err="1" smtClean="0">
                <a:solidFill>
                  <a:srgbClr val="00B050"/>
                </a:solidFill>
                <a:latin typeface="Arial" panose="020B0604020202020204" pitchFamily="34" charset="0"/>
                <a:cs typeface="Arial" panose="020B0604020202020204" pitchFamily="34" charset="0"/>
              </a:rPr>
              <a:t>St.Steel</a:t>
            </a:r>
            <a:r>
              <a:rPr lang="ru-RU" sz="1200" dirty="0" smtClean="0">
                <a:solidFill>
                  <a:srgbClr val="00B050"/>
                </a:solidFill>
                <a:latin typeface="Arial" panose="020B0604020202020204" pitchFamily="34" charset="0"/>
                <a:cs typeface="Arial" panose="020B0604020202020204" pitchFamily="34" charset="0"/>
              </a:rPr>
              <a:t>.</a:t>
            </a:r>
            <a:endParaRPr lang="ru-RU" sz="1200" dirty="0">
              <a:solidFill>
                <a:srgbClr val="00B050"/>
              </a:solidFill>
            </a:endParaRPr>
          </a:p>
        </p:txBody>
      </p:sp>
      <p:cxnSp>
        <p:nvCxnSpPr>
          <p:cNvPr id="30" name="Прямая со стрелкой 29"/>
          <p:cNvCxnSpPr/>
          <p:nvPr/>
        </p:nvCxnSpPr>
        <p:spPr>
          <a:xfrm flipH="1">
            <a:off x="7941519" y="3843958"/>
            <a:ext cx="2293388" cy="645155"/>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16" name="Прямоугольник 15"/>
          <p:cNvSpPr/>
          <p:nvPr/>
        </p:nvSpPr>
        <p:spPr>
          <a:xfrm>
            <a:off x="8139186" y="306399"/>
            <a:ext cx="788999" cy="523220"/>
          </a:xfrm>
          <a:prstGeom prst="rect">
            <a:avLst/>
          </a:prstGeom>
        </p:spPr>
        <p:txBody>
          <a:bodyPr wrap="none">
            <a:spAutoFit/>
          </a:bodyPr>
          <a:lstStyle/>
          <a:p>
            <a:r>
              <a:rPr lang="en-US" sz="1200" dirty="0">
                <a:solidFill>
                  <a:srgbClr val="00B050"/>
                </a:solidFill>
                <a:latin typeface="Arial" panose="020B0604020202020204" pitchFamily="34" charset="0"/>
                <a:cs typeface="Arial" panose="020B0604020202020204" pitchFamily="34" charset="0"/>
              </a:rPr>
              <a:t>Collector</a:t>
            </a:r>
            <a:endParaRPr lang="ru-RU" sz="1200" dirty="0">
              <a:solidFill>
                <a:srgbClr val="00B050"/>
              </a:solidFill>
            </a:endParaRPr>
          </a:p>
          <a:p>
            <a:endParaRPr lang="ru-RU" sz="1600" dirty="0">
              <a:solidFill>
                <a:srgbClr val="00B050"/>
              </a:solidFill>
            </a:endParaRPr>
          </a:p>
        </p:txBody>
      </p:sp>
      <p:sp>
        <p:nvSpPr>
          <p:cNvPr id="2" name="Дата 1"/>
          <p:cNvSpPr>
            <a:spLocks noGrp="1"/>
          </p:cNvSpPr>
          <p:nvPr>
            <p:ph type="dt" sz="half" idx="10"/>
          </p:nvPr>
        </p:nvSpPr>
        <p:spPr>
          <a:xfrm>
            <a:off x="10931769" y="6404463"/>
            <a:ext cx="937846" cy="365125"/>
          </a:xfrm>
        </p:spPr>
        <p:txBody>
          <a:bodyPr/>
          <a:lstStyle/>
          <a:p>
            <a:fld id="{C9BFD908-B30C-446B-B537-AF81BE6F0857}" type="datetime1">
              <a:rPr lang="ru-RU" smtClean="0"/>
              <a:t>24.09.2025</a:t>
            </a:fld>
            <a:endParaRPr lang="ru-RU" dirty="0"/>
          </a:p>
        </p:txBody>
      </p:sp>
      <p:sp>
        <p:nvSpPr>
          <p:cNvPr id="5" name="Нижний колонтитул 4"/>
          <p:cNvSpPr>
            <a:spLocks noGrp="1"/>
          </p:cNvSpPr>
          <p:nvPr>
            <p:ph type="ftr" sz="quarter" idx="11"/>
          </p:nvPr>
        </p:nvSpPr>
        <p:spPr>
          <a:xfrm>
            <a:off x="4024386" y="6487779"/>
            <a:ext cx="4114800" cy="365125"/>
          </a:xfrm>
        </p:spPr>
        <p:txBody>
          <a:bodyPr/>
          <a:lstStyle/>
          <a:p>
            <a:r>
              <a:rPr lang="en-US" smtClean="0"/>
              <a:t>E. Pyata, S. Pivovarov, BINP, SPD Magnet</a:t>
            </a:r>
            <a:endParaRPr lang="ru-RU" dirty="0"/>
          </a:p>
        </p:txBody>
      </p:sp>
    </p:spTree>
    <p:extLst>
      <p:ext uri="{BB962C8B-B14F-4D97-AF65-F5344CB8AC3E}">
        <p14:creationId xmlns:p14="http://schemas.microsoft.com/office/powerpoint/2010/main" val="4794675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Cold mass</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5" name="Рисунок 4" descr="1065.820.103.000.СБ_Катушка.pdf - Adobe Acrobat Pro"/>
          <p:cNvPicPr>
            <a:picLocks noChangeAspect="1"/>
          </p:cNvPicPr>
          <p:nvPr/>
        </p:nvPicPr>
        <p:blipFill rotWithShape="1">
          <a:blip r:embed="rId2">
            <a:extLst>
              <a:ext uri="{28A0092B-C50C-407E-A947-70E740481C1C}">
                <a14:useLocalDpi xmlns:a14="http://schemas.microsoft.com/office/drawing/2010/main" val="0"/>
              </a:ext>
            </a:extLst>
          </a:blip>
          <a:srcRect l="19117" t="17000" r="1731" b="8112"/>
          <a:stretch/>
        </p:blipFill>
        <p:spPr>
          <a:xfrm>
            <a:off x="426720" y="703237"/>
            <a:ext cx="8018362" cy="5653113"/>
          </a:xfrm>
          <a:prstGeom prst="rect">
            <a:avLst/>
          </a:prstGeom>
        </p:spPr>
      </p:pic>
      <p:pic>
        <p:nvPicPr>
          <p:cNvPr id="6" name="Рисунок 5" descr="1065.820.103.000.pdf - Adobe Acrobat Pro"/>
          <p:cNvPicPr>
            <a:picLocks noChangeAspect="1"/>
          </p:cNvPicPr>
          <p:nvPr/>
        </p:nvPicPr>
        <p:blipFill rotWithShape="1">
          <a:blip r:embed="rId3" cstate="print">
            <a:extLst>
              <a:ext uri="{28A0092B-C50C-407E-A947-70E740481C1C}">
                <a14:useLocalDpi xmlns:a14="http://schemas.microsoft.com/office/drawing/2010/main" val="0"/>
              </a:ext>
            </a:extLst>
          </a:blip>
          <a:srcRect l="27480" t="9889" r="25825" b="1555"/>
          <a:stretch/>
        </p:blipFill>
        <p:spPr>
          <a:xfrm>
            <a:off x="8414985" y="2203450"/>
            <a:ext cx="2938815" cy="4152900"/>
          </a:xfrm>
          <a:prstGeom prst="rect">
            <a:avLst/>
          </a:prstGeom>
        </p:spPr>
      </p:pic>
    </p:spTree>
    <p:extLst>
      <p:ext uri="{BB962C8B-B14F-4D97-AF65-F5344CB8AC3E}">
        <p14:creationId xmlns:p14="http://schemas.microsoft.com/office/powerpoint/2010/main" val="32607587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Cold mass</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4" name="Рисунок 3" descr="1065.820.103.000.СБ_Катушка.pdf - Adobe Acrobat Pro"/>
          <p:cNvPicPr>
            <a:picLocks noChangeAspect="1"/>
          </p:cNvPicPr>
          <p:nvPr/>
        </p:nvPicPr>
        <p:blipFill rotWithShape="1">
          <a:blip r:embed="rId2">
            <a:extLst>
              <a:ext uri="{28A0092B-C50C-407E-A947-70E740481C1C}">
                <a14:useLocalDpi xmlns:a14="http://schemas.microsoft.com/office/drawing/2010/main" val="0"/>
              </a:ext>
            </a:extLst>
          </a:blip>
          <a:srcRect l="19284" t="16777" r="1566" b="8001"/>
          <a:stretch/>
        </p:blipFill>
        <p:spPr>
          <a:xfrm>
            <a:off x="1752599" y="527049"/>
            <a:ext cx="8231627" cy="5829301"/>
          </a:xfrm>
          <a:prstGeom prst="rect">
            <a:avLst/>
          </a:prstGeom>
        </p:spPr>
      </p:pic>
    </p:spTree>
    <p:extLst>
      <p:ext uri="{BB962C8B-B14F-4D97-AF65-F5344CB8AC3E}">
        <p14:creationId xmlns:p14="http://schemas.microsoft.com/office/powerpoint/2010/main" val="18986068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2">
            <a:extLst>
              <a:ext uri="{28A0092B-C50C-407E-A947-70E740481C1C}">
                <a14:useLocalDpi xmlns:a14="http://schemas.microsoft.com/office/drawing/2010/main" val="0"/>
              </a:ext>
            </a:extLst>
          </a:blip>
          <a:srcRect l="19666" t="9601" r="35343" b="17983"/>
          <a:stretch/>
        </p:blipFill>
        <p:spPr>
          <a:xfrm>
            <a:off x="508677" y="883719"/>
            <a:ext cx="5345450" cy="4827437"/>
          </a:xfrm>
          <a:prstGeom prst="rect">
            <a:avLst/>
          </a:prstGeom>
        </p:spPr>
      </p:pic>
      <p:sp>
        <p:nvSpPr>
          <p:cNvPr id="4" name="Заголовок 3"/>
          <p:cNvSpPr>
            <a:spLocks noGrp="1"/>
          </p:cNvSpPr>
          <p:nvPr>
            <p:ph type="title"/>
          </p:nvPr>
        </p:nvSpPr>
        <p:spPr>
          <a:xfrm>
            <a:off x="6521394" y="690399"/>
            <a:ext cx="1779102" cy="277053"/>
          </a:xfrm>
        </p:spPr>
        <p:txBody>
          <a:bodyPr>
            <a:noAutofit/>
          </a:bodyPr>
          <a:lstStyle/>
          <a:p>
            <a:pPr algn="ctr"/>
            <a:r>
              <a:rPr lang="en-US" sz="1200" dirty="0" smtClean="0">
                <a:solidFill>
                  <a:schemeClr val="accent6"/>
                </a:solidFill>
                <a:latin typeface="Times New Roman" panose="02020603050405020304" pitchFamily="18" charset="0"/>
                <a:cs typeface="Times New Roman" panose="02020603050405020304" pitchFamily="18" charset="0"/>
              </a:rPr>
              <a:t>Fixed </a:t>
            </a:r>
            <a:r>
              <a:rPr lang="en-US" sz="1200" dirty="0">
                <a:solidFill>
                  <a:schemeClr val="accent6"/>
                </a:solidFill>
                <a:latin typeface="Times New Roman" panose="02020603050405020304" pitchFamily="18" charset="0"/>
                <a:cs typeface="Times New Roman" panose="02020603050405020304" pitchFamily="18" charset="0"/>
              </a:rPr>
              <a:t>support</a:t>
            </a:r>
            <a:endParaRPr lang="ru-RU" sz="1200" dirty="0">
              <a:solidFill>
                <a:schemeClr val="accent6"/>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rotWithShape="1">
          <a:blip r:embed="rId3" cstate="print">
            <a:extLst>
              <a:ext uri="{28A0092B-C50C-407E-A947-70E740481C1C}">
                <a14:useLocalDpi xmlns:a14="http://schemas.microsoft.com/office/drawing/2010/main" val="0"/>
              </a:ext>
            </a:extLst>
          </a:blip>
          <a:srcRect l="20780" t="8102" r="44329" b="16305"/>
          <a:stretch/>
        </p:blipFill>
        <p:spPr>
          <a:xfrm>
            <a:off x="6378594" y="962850"/>
            <a:ext cx="2155032" cy="2507966"/>
          </a:xfrm>
          <a:prstGeom prst="rect">
            <a:avLst/>
          </a:prstGeom>
        </p:spPr>
      </p:pic>
      <p:pic>
        <p:nvPicPr>
          <p:cNvPr id="5" name="Рисунок 4"/>
          <p:cNvPicPr>
            <a:picLocks noChangeAspect="1"/>
          </p:cNvPicPr>
          <p:nvPr/>
        </p:nvPicPr>
        <p:blipFill rotWithShape="1">
          <a:blip r:embed="rId4" cstate="print">
            <a:extLst>
              <a:ext uri="{28A0092B-C50C-407E-A947-70E740481C1C}">
                <a14:useLocalDpi xmlns:a14="http://schemas.microsoft.com/office/drawing/2010/main" val="0"/>
              </a:ext>
            </a:extLst>
          </a:blip>
          <a:srcRect l="31766" t="17773" r="38788" b="17111"/>
          <a:stretch/>
        </p:blipFill>
        <p:spPr>
          <a:xfrm>
            <a:off x="9036547" y="973742"/>
            <a:ext cx="2116421" cy="2514006"/>
          </a:xfrm>
          <a:prstGeom prst="rect">
            <a:avLst/>
          </a:prstGeom>
        </p:spPr>
      </p:pic>
      <p:cxnSp>
        <p:nvCxnSpPr>
          <p:cNvPr id="9" name="Прямая со стрелкой 8"/>
          <p:cNvCxnSpPr/>
          <p:nvPr/>
        </p:nvCxnSpPr>
        <p:spPr>
          <a:xfrm flipH="1">
            <a:off x="2761861" y="2093489"/>
            <a:ext cx="4272571" cy="2627182"/>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15" name="Прямая со стрелкой 14"/>
          <p:cNvCxnSpPr/>
          <p:nvPr/>
        </p:nvCxnSpPr>
        <p:spPr>
          <a:xfrm flipH="1">
            <a:off x="5795161" y="2317986"/>
            <a:ext cx="4227380" cy="1119115"/>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22" name="Заголовок 3"/>
          <p:cNvSpPr txBox="1">
            <a:spLocks/>
          </p:cNvSpPr>
          <p:nvPr/>
        </p:nvSpPr>
        <p:spPr>
          <a:xfrm>
            <a:off x="991614" y="177771"/>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SPD</a:t>
            </a:r>
            <a:r>
              <a:rPr lang="ru-RU" sz="2400" dirty="0" smtClean="0">
                <a:solidFill>
                  <a:srgbClr val="FF0000"/>
                </a:solidFill>
                <a:latin typeface="Comic Sans MS" panose="030F0702030302020204" pitchFamily="66" charset="0"/>
                <a:cs typeface="Times New Roman" panose="02020603050405020304" pitchFamily="18" charset="0"/>
              </a:rPr>
              <a:t> </a:t>
            </a:r>
            <a:r>
              <a:rPr lang="en-US" sz="2400" dirty="0">
                <a:solidFill>
                  <a:srgbClr val="FF0000"/>
                </a:solidFill>
                <a:latin typeface="Comic Sans MS" panose="030F0702030302020204" pitchFamily="66" charset="0"/>
                <a:cs typeface="Times New Roman" panose="02020603050405020304" pitchFamily="18" charset="0"/>
              </a:rPr>
              <a:t>Magnet </a:t>
            </a:r>
            <a:r>
              <a:rPr lang="en-US" sz="2400" dirty="0" smtClean="0">
                <a:solidFill>
                  <a:srgbClr val="FF0000"/>
                </a:solidFill>
                <a:latin typeface="Comic Sans MS" panose="030F0702030302020204" pitchFamily="66" charset="0"/>
                <a:cs typeface="Times New Roman" panose="02020603050405020304" pitchFamily="18" charset="0"/>
              </a:rPr>
              <a:t>(</a:t>
            </a:r>
            <a:r>
              <a:rPr lang="en-US" sz="2400" dirty="0">
                <a:solidFill>
                  <a:srgbClr val="FF0000"/>
                </a:solidFill>
                <a:latin typeface="Comic Sans MS" panose="030F0702030302020204" pitchFamily="66" charset="0"/>
                <a:cs typeface="Times New Roman" panose="02020603050405020304" pitchFamily="18" charset="0"/>
              </a:rPr>
              <a:t>S</a:t>
            </a:r>
            <a:r>
              <a:rPr lang="en-US" sz="2400" dirty="0" smtClean="0">
                <a:solidFill>
                  <a:srgbClr val="FF0000"/>
                </a:solidFill>
                <a:latin typeface="Comic Sans MS" panose="030F0702030302020204" pitchFamily="66" charset="0"/>
                <a:cs typeface="Times New Roman" panose="02020603050405020304" pitchFamily="18" charset="0"/>
              </a:rPr>
              <a:t>uspension </a:t>
            </a:r>
            <a:r>
              <a:rPr lang="en-US" sz="2400" dirty="0">
                <a:solidFill>
                  <a:srgbClr val="FF0000"/>
                </a:solidFill>
                <a:latin typeface="Comic Sans MS" panose="030F0702030302020204" pitchFamily="66" charset="0"/>
                <a:cs typeface="Times New Roman" panose="02020603050405020304" pitchFamily="18" charset="0"/>
              </a:rPr>
              <a:t>system</a:t>
            </a:r>
            <a:r>
              <a:rPr lang="ru-RU" sz="2400" dirty="0" smtClean="0">
                <a:solidFill>
                  <a:srgbClr val="FF0000"/>
                </a:solidFill>
                <a:latin typeface="Comic Sans MS" panose="030F0702030302020204" pitchFamily="66" charset="0"/>
                <a:cs typeface="Times New Roman" panose="02020603050405020304" pitchFamily="18" charset="0"/>
              </a:rPr>
              <a:t>)</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3" name="Заголовок 3"/>
          <p:cNvSpPr txBox="1">
            <a:spLocks/>
          </p:cNvSpPr>
          <p:nvPr/>
        </p:nvSpPr>
        <p:spPr>
          <a:xfrm>
            <a:off x="9411056" y="679691"/>
            <a:ext cx="1451857" cy="3052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smtClean="0">
                <a:solidFill>
                  <a:schemeClr val="accent6"/>
                </a:solidFill>
                <a:latin typeface="Times New Roman" panose="02020603050405020304" pitchFamily="18" charset="0"/>
                <a:cs typeface="Times New Roman" panose="02020603050405020304" pitchFamily="18" charset="0"/>
              </a:rPr>
              <a:t>Sliding </a:t>
            </a:r>
            <a:r>
              <a:rPr lang="en-US" sz="1200" dirty="0">
                <a:solidFill>
                  <a:schemeClr val="accent6"/>
                </a:solidFill>
                <a:latin typeface="Times New Roman" panose="02020603050405020304" pitchFamily="18" charset="0"/>
                <a:cs typeface="Times New Roman" panose="02020603050405020304" pitchFamily="18" charset="0"/>
              </a:rPr>
              <a:t>support</a:t>
            </a:r>
            <a:endParaRPr lang="ru-RU" sz="1200" dirty="0">
              <a:solidFill>
                <a:schemeClr val="accent6"/>
              </a:solidFill>
              <a:latin typeface="Times New Roman" panose="02020603050405020304" pitchFamily="18" charset="0"/>
              <a:cs typeface="Times New Roman" panose="02020603050405020304" pitchFamily="18" charset="0"/>
            </a:endParaRPr>
          </a:p>
        </p:txBody>
      </p:sp>
      <p:sp>
        <p:nvSpPr>
          <p:cNvPr id="10" name="Заголовок 3"/>
          <p:cNvSpPr txBox="1">
            <a:spLocks/>
          </p:cNvSpPr>
          <p:nvPr/>
        </p:nvSpPr>
        <p:spPr>
          <a:xfrm>
            <a:off x="366818" y="5711156"/>
            <a:ext cx="11308522" cy="94906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smtClean="0">
                <a:solidFill>
                  <a:srgbClr val="0070C0"/>
                </a:solidFill>
                <a:latin typeface="Arial" panose="020B0604020202020204" pitchFamily="34" charset="0"/>
                <a:cs typeface="Arial" panose="020B0604020202020204" pitchFamily="34" charset="0"/>
              </a:rPr>
              <a:t> Fixation </a:t>
            </a:r>
            <a:r>
              <a:rPr lang="en-US" sz="1600" dirty="0">
                <a:solidFill>
                  <a:srgbClr val="0070C0"/>
                </a:solidFill>
                <a:latin typeface="Arial" panose="020B0604020202020204" pitchFamily="34" charset="0"/>
                <a:cs typeface="Arial" panose="020B0604020202020204" pitchFamily="34" charset="0"/>
              </a:rPr>
              <a:t>of the cold mass is </a:t>
            </a:r>
            <a:r>
              <a:rPr lang="en-US" sz="1600" dirty="0" smtClean="0">
                <a:solidFill>
                  <a:srgbClr val="0070C0"/>
                </a:solidFill>
                <a:latin typeface="Arial" panose="020B0604020202020204" pitchFamily="34" charset="0"/>
                <a:cs typeface="Arial" panose="020B0604020202020204" pitchFamily="34" charset="0"/>
              </a:rPr>
              <a:t>made with </a:t>
            </a:r>
            <a:r>
              <a:rPr lang="en-US" sz="1600" dirty="0">
                <a:solidFill>
                  <a:srgbClr val="0070C0"/>
                </a:solidFill>
                <a:latin typeface="Arial" panose="020B0604020202020204" pitchFamily="34" charset="0"/>
                <a:cs typeface="Arial" panose="020B0604020202020204" pitchFamily="34" charset="0"/>
              </a:rPr>
              <a:t>help of triangular </a:t>
            </a:r>
            <a:r>
              <a:rPr lang="en-US" sz="1600" dirty="0" smtClean="0">
                <a:solidFill>
                  <a:srgbClr val="0070C0"/>
                </a:solidFill>
                <a:latin typeface="Arial" panose="020B0604020202020204" pitchFamily="34" charset="0"/>
                <a:cs typeface="Arial" panose="020B0604020202020204" pitchFamily="34" charset="0"/>
              </a:rPr>
              <a:t>suspensions made </a:t>
            </a:r>
            <a:r>
              <a:rPr lang="en-US" sz="1600" dirty="0">
                <a:solidFill>
                  <a:srgbClr val="0070C0"/>
                </a:solidFill>
                <a:latin typeface="Arial" panose="020B0604020202020204" pitchFamily="34" charset="0"/>
                <a:cs typeface="Arial" panose="020B0604020202020204" pitchFamily="34" charset="0"/>
              </a:rPr>
              <a:t>of </a:t>
            </a:r>
            <a:r>
              <a:rPr lang="ru-RU" sz="1600" dirty="0" smtClean="0">
                <a:solidFill>
                  <a:srgbClr val="0070C0"/>
                </a:solidFill>
                <a:latin typeface="Arial" panose="020B0604020202020204" pitchFamily="34" charset="0"/>
                <a:cs typeface="Arial" panose="020B0604020202020204" pitchFamily="34" charset="0"/>
              </a:rPr>
              <a:t>СТЭФ</a:t>
            </a:r>
            <a:r>
              <a:rPr lang="en-US" sz="1600" dirty="0" smtClean="0">
                <a:solidFill>
                  <a:srgbClr val="0070C0"/>
                </a:solidFill>
                <a:latin typeface="Arial" panose="020B0604020202020204" pitchFamily="34" charset="0"/>
                <a:cs typeface="Arial" panose="020B0604020202020204" pitchFamily="34" charset="0"/>
              </a:rPr>
              <a:t>-1</a:t>
            </a:r>
            <a:r>
              <a:rPr lang="en-US" sz="1600" dirty="0">
                <a:solidFill>
                  <a:srgbClr val="0070C0"/>
                </a:solidFill>
                <a:latin typeface="Arial" panose="020B0604020202020204" pitchFamily="34" charset="0"/>
                <a:cs typeface="Arial" panose="020B0604020202020204" pitchFamily="34" charset="0"/>
              </a:rPr>
              <a:t>, 12 pieces on each side. On one side the supports are fixed, on the other side </a:t>
            </a:r>
            <a:r>
              <a:rPr lang="en-US" sz="1600" dirty="0" smtClean="0">
                <a:solidFill>
                  <a:srgbClr val="0070C0"/>
                </a:solidFill>
                <a:latin typeface="Arial" panose="020B0604020202020204" pitchFamily="34" charset="0"/>
                <a:cs typeface="Arial" panose="020B0604020202020204" pitchFamily="34" charset="0"/>
              </a:rPr>
              <a:t>its are sliding </a:t>
            </a:r>
            <a:r>
              <a:rPr lang="en-US" sz="1600" dirty="0">
                <a:solidFill>
                  <a:srgbClr val="0070C0"/>
                </a:solidFill>
                <a:latin typeface="Arial" panose="020B0604020202020204" pitchFamily="34" charset="0"/>
                <a:cs typeface="Arial" panose="020B0604020202020204" pitchFamily="34" charset="0"/>
              </a:rPr>
              <a:t>to compensate for temperature changes in the length of the </a:t>
            </a:r>
            <a:r>
              <a:rPr lang="en-US" sz="1600" dirty="0" smtClean="0">
                <a:solidFill>
                  <a:srgbClr val="0070C0"/>
                </a:solidFill>
                <a:latin typeface="Arial" panose="020B0604020202020204" pitchFamily="34" charset="0"/>
                <a:cs typeface="Arial" panose="020B0604020202020204" pitchFamily="34" charset="0"/>
              </a:rPr>
              <a:t>coil. The Suspensions have </a:t>
            </a:r>
            <a:r>
              <a:rPr lang="en-US" sz="1600" dirty="0">
                <a:solidFill>
                  <a:srgbClr val="0070C0"/>
                </a:solidFill>
                <a:latin typeface="Arial" panose="020B0604020202020204" pitchFamily="34" charset="0"/>
                <a:cs typeface="Arial" panose="020B0604020202020204" pitchFamily="34" charset="0"/>
              </a:rPr>
              <a:t>spherical </a:t>
            </a:r>
            <a:r>
              <a:rPr lang="en-US" sz="1600" dirty="0" smtClean="0">
                <a:solidFill>
                  <a:srgbClr val="0070C0"/>
                </a:solidFill>
                <a:latin typeface="Arial" panose="020B0604020202020204" pitchFamily="34" charset="0"/>
                <a:cs typeface="Arial" panose="020B0604020202020204" pitchFamily="34" charset="0"/>
              </a:rPr>
              <a:t>bearings  to avoid </a:t>
            </a:r>
            <a:r>
              <a:rPr lang="en-US" sz="1600" dirty="0">
                <a:solidFill>
                  <a:srgbClr val="0070C0"/>
                </a:solidFill>
                <a:latin typeface="Arial" panose="020B0604020202020204" pitchFamily="34" charset="0"/>
                <a:cs typeface="Arial" panose="020B0604020202020204" pitchFamily="34" charset="0"/>
              </a:rPr>
              <a:t>bending during thermal changes in the </a:t>
            </a:r>
            <a:r>
              <a:rPr lang="en-US" sz="1600" dirty="0" smtClean="0">
                <a:solidFill>
                  <a:srgbClr val="0070C0"/>
                </a:solidFill>
                <a:latin typeface="Arial" panose="020B0604020202020204" pitchFamily="34" charset="0"/>
                <a:cs typeface="Arial" panose="020B0604020202020204" pitchFamily="34" charset="0"/>
              </a:rPr>
              <a:t>dimensions </a:t>
            </a:r>
            <a:r>
              <a:rPr lang="en-US" sz="1600" dirty="0">
                <a:solidFill>
                  <a:srgbClr val="0070C0"/>
                </a:solidFill>
                <a:latin typeface="Arial" panose="020B0604020202020204" pitchFamily="34" charset="0"/>
                <a:cs typeface="Arial" panose="020B0604020202020204" pitchFamily="34" charset="0"/>
              </a:rPr>
              <a:t>of the cold mass.</a:t>
            </a:r>
          </a:p>
        </p:txBody>
      </p:sp>
      <p:pic>
        <p:nvPicPr>
          <p:cNvPr id="18" name="Рисунок 17"/>
          <p:cNvPicPr>
            <a:picLocks noChangeAspect="1"/>
          </p:cNvPicPr>
          <p:nvPr/>
        </p:nvPicPr>
        <p:blipFill rotWithShape="1">
          <a:blip r:embed="rId5" cstate="print">
            <a:extLst>
              <a:ext uri="{28A0092B-C50C-407E-A947-70E740481C1C}">
                <a14:useLocalDpi xmlns:a14="http://schemas.microsoft.com/office/drawing/2010/main" val="0"/>
              </a:ext>
            </a:extLst>
          </a:blip>
          <a:srcRect t="-531" r="42" b="28544"/>
          <a:stretch/>
        </p:blipFill>
        <p:spPr>
          <a:xfrm>
            <a:off x="6225201" y="3625162"/>
            <a:ext cx="5071178" cy="2039622"/>
          </a:xfrm>
          <a:prstGeom prst="rect">
            <a:avLst/>
          </a:prstGeom>
        </p:spPr>
      </p:pic>
      <p:pic>
        <p:nvPicPr>
          <p:cNvPr id="19" name="Рисунок 18"/>
          <p:cNvPicPr>
            <a:picLocks noChangeAspect="1"/>
          </p:cNvPicPr>
          <p:nvPr/>
        </p:nvPicPr>
        <p:blipFill rotWithShape="1">
          <a:blip r:embed="rId6" cstate="print">
            <a:extLst>
              <a:ext uri="{28A0092B-C50C-407E-A947-70E740481C1C}">
                <a14:useLocalDpi xmlns:a14="http://schemas.microsoft.com/office/drawing/2010/main" val="0"/>
              </a:ext>
            </a:extLst>
          </a:blip>
          <a:srcRect l="14193" t="24401" r="54839" b="36323"/>
          <a:stretch/>
        </p:blipFill>
        <p:spPr>
          <a:xfrm>
            <a:off x="9454071" y="4113939"/>
            <a:ext cx="2221269" cy="1573401"/>
          </a:xfrm>
          <a:prstGeom prst="rect">
            <a:avLst/>
          </a:prstGeom>
        </p:spPr>
      </p:pic>
      <p:cxnSp>
        <p:nvCxnSpPr>
          <p:cNvPr id="26" name="Прямая со стрелкой 25"/>
          <p:cNvCxnSpPr/>
          <p:nvPr/>
        </p:nvCxnSpPr>
        <p:spPr>
          <a:xfrm flipH="1" flipV="1">
            <a:off x="7038272" y="5019881"/>
            <a:ext cx="953836" cy="507113"/>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29" name="Прямая со стрелкой 28"/>
          <p:cNvCxnSpPr/>
          <p:nvPr/>
        </p:nvCxnSpPr>
        <p:spPr>
          <a:xfrm flipV="1">
            <a:off x="9124451" y="4961017"/>
            <a:ext cx="1107334" cy="535306"/>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31" name="Заголовок 3"/>
          <p:cNvSpPr txBox="1">
            <a:spLocks/>
          </p:cNvSpPr>
          <p:nvPr/>
        </p:nvSpPr>
        <p:spPr>
          <a:xfrm>
            <a:off x="7573186" y="5496323"/>
            <a:ext cx="1880885" cy="30403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1200" dirty="0" smtClean="0">
                <a:solidFill>
                  <a:srgbClr val="00B050"/>
                </a:solidFill>
                <a:latin typeface="Times New Roman" panose="02020603050405020304" pitchFamily="18" charset="0"/>
                <a:cs typeface="Times New Roman" panose="02020603050405020304" pitchFamily="18" charset="0"/>
              </a:rPr>
              <a:t>Spherical </a:t>
            </a:r>
            <a:r>
              <a:rPr lang="en-US" sz="1200" dirty="0">
                <a:solidFill>
                  <a:srgbClr val="00B050"/>
                </a:solidFill>
                <a:latin typeface="Times New Roman" panose="02020603050405020304" pitchFamily="18" charset="0"/>
                <a:cs typeface="Times New Roman" panose="02020603050405020304" pitchFamily="18" charset="0"/>
              </a:rPr>
              <a:t>bearing</a:t>
            </a:r>
            <a:endParaRPr lang="ru-RU" sz="1200" dirty="0">
              <a:solidFill>
                <a:srgbClr val="00B050"/>
              </a:solidFill>
              <a:latin typeface="Times New Roman" panose="02020603050405020304" pitchFamily="18" charset="0"/>
              <a:cs typeface="Times New Roman" panose="02020603050405020304" pitchFamily="18" charset="0"/>
            </a:endParaRPr>
          </a:p>
        </p:txBody>
      </p:sp>
      <p:sp>
        <p:nvSpPr>
          <p:cNvPr id="6" name="Дата 5"/>
          <p:cNvSpPr>
            <a:spLocks noGrp="1"/>
          </p:cNvSpPr>
          <p:nvPr>
            <p:ph type="dt" sz="half" idx="10"/>
          </p:nvPr>
        </p:nvSpPr>
        <p:spPr>
          <a:xfrm>
            <a:off x="11018298" y="6347727"/>
            <a:ext cx="955431" cy="365125"/>
          </a:xfrm>
        </p:spPr>
        <p:txBody>
          <a:bodyPr/>
          <a:lstStyle/>
          <a:p>
            <a:fld id="{DE24E479-F3C9-421E-AE73-B7C160CBDF61}" type="datetime1">
              <a:rPr lang="ru-RU" smtClean="0"/>
              <a:t>24.09.2025</a:t>
            </a:fld>
            <a:endParaRPr lang="ru-RU" dirty="0"/>
          </a:p>
        </p:txBody>
      </p:sp>
      <p:sp>
        <p:nvSpPr>
          <p:cNvPr id="7" name="Нижний колонтитул 6"/>
          <p:cNvSpPr>
            <a:spLocks noGrp="1"/>
          </p:cNvSpPr>
          <p:nvPr>
            <p:ph type="ftr" sz="quarter" idx="11"/>
          </p:nvPr>
        </p:nvSpPr>
        <p:spPr>
          <a:xfrm>
            <a:off x="4044200" y="6416210"/>
            <a:ext cx="4114800" cy="365125"/>
          </a:xfrm>
        </p:spPr>
        <p:txBody>
          <a:bodyPr/>
          <a:lstStyle/>
          <a:p>
            <a:r>
              <a:rPr lang="en-US" dirty="0" smtClean="0"/>
              <a:t>E. </a:t>
            </a:r>
            <a:r>
              <a:rPr lang="en-US" dirty="0" err="1" smtClean="0"/>
              <a:t>Pyata</a:t>
            </a:r>
            <a:r>
              <a:rPr lang="en-US" dirty="0" smtClean="0"/>
              <a:t>, S. </a:t>
            </a:r>
            <a:r>
              <a:rPr lang="en-US" dirty="0" err="1" smtClean="0"/>
              <a:t>Pivovarov</a:t>
            </a:r>
            <a:r>
              <a:rPr lang="en-US" dirty="0" smtClean="0"/>
              <a:t>, BINP, SPD Magnet</a:t>
            </a:r>
            <a:endParaRPr lang="ru-RU" dirty="0"/>
          </a:p>
        </p:txBody>
      </p:sp>
    </p:spTree>
    <p:extLst>
      <p:ext uri="{BB962C8B-B14F-4D97-AF65-F5344CB8AC3E}">
        <p14:creationId xmlns:p14="http://schemas.microsoft.com/office/powerpoint/2010/main" val="10725750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9821E3F-2456-4BE0-8F13-4D1B3292ED16}" type="datetime1">
              <a:rPr lang="ru-RU" smtClean="0"/>
              <a:t>24.09.2025</a:t>
            </a:fld>
            <a:endParaRPr lang="ru-RU"/>
          </a:p>
        </p:txBody>
      </p:sp>
      <p:pic>
        <p:nvPicPr>
          <p:cNvPr id="12" name="Рисунок 11"/>
          <p:cNvPicPr>
            <a:picLocks noChangeAspect="1"/>
          </p:cNvPicPr>
          <p:nvPr/>
        </p:nvPicPr>
        <p:blipFill rotWithShape="1">
          <a:blip r:embed="rId3" cstate="print">
            <a:extLst>
              <a:ext uri="{28A0092B-C50C-407E-A947-70E740481C1C}">
                <a14:useLocalDpi xmlns:a14="http://schemas.microsoft.com/office/drawing/2010/main" val="0"/>
              </a:ext>
            </a:extLst>
          </a:blip>
          <a:srcRect l="18256" t="-2135" b="-1"/>
          <a:stretch/>
        </p:blipFill>
        <p:spPr>
          <a:xfrm>
            <a:off x="9675845" y="4375477"/>
            <a:ext cx="2308359" cy="1297886"/>
          </a:xfrm>
          <a:prstGeom prst="rect">
            <a:avLst/>
          </a:prstGeom>
        </p:spPr>
      </p:pic>
      <p:sp>
        <p:nvSpPr>
          <p:cNvPr id="17" name="Нижний колонтитул 2"/>
          <p:cNvSpPr>
            <a:spLocks noGrp="1"/>
          </p:cNvSpPr>
          <p:nvPr>
            <p:ph type="ftr" sz="quarter" idx="11"/>
          </p:nvPr>
        </p:nvSpPr>
        <p:spPr>
          <a:xfrm>
            <a:off x="4038600" y="6356350"/>
            <a:ext cx="4114800" cy="365125"/>
          </a:xfrm>
        </p:spPr>
        <p:txBody>
          <a:bodyPr/>
          <a:lstStyle/>
          <a:p>
            <a:r>
              <a:rPr lang="en-US" smtClean="0"/>
              <a:t>S.Pivovarov, E. Pyata, BINP, SPD Magnet</a:t>
            </a:r>
            <a:endParaRPr lang="ru-RU" dirty="0"/>
          </a:p>
        </p:txBody>
      </p:sp>
      <p:graphicFrame>
        <p:nvGraphicFramePr>
          <p:cNvPr id="18" name="Диаграмма 17"/>
          <p:cNvGraphicFramePr>
            <a:graphicFrameLocks/>
          </p:cNvGraphicFramePr>
          <p:nvPr>
            <p:extLst>
              <p:ext uri="{D42A27DB-BD31-4B8C-83A1-F6EECF244321}">
                <p14:modId xmlns:p14="http://schemas.microsoft.com/office/powerpoint/2010/main" val="2050773613"/>
              </p:ext>
            </p:extLst>
          </p:nvPr>
        </p:nvGraphicFramePr>
        <p:xfrm>
          <a:off x="5883738" y="151734"/>
          <a:ext cx="6232543" cy="3550874"/>
        </p:xfrm>
        <a:graphic>
          <a:graphicData uri="http://schemas.openxmlformats.org/drawingml/2006/chart">
            <c:chart xmlns:c="http://schemas.openxmlformats.org/drawingml/2006/chart" xmlns:r="http://schemas.openxmlformats.org/officeDocument/2006/relationships" r:id="rId4"/>
          </a:graphicData>
        </a:graphic>
      </p:graphicFrame>
      <p:sp>
        <p:nvSpPr>
          <p:cNvPr id="19" name="Rectangle 2"/>
          <p:cNvSpPr>
            <a:spLocks noChangeArrowheads="1"/>
          </p:cNvSpPr>
          <p:nvPr/>
        </p:nvSpPr>
        <p:spPr bwMode="auto">
          <a:xfrm>
            <a:off x="7323195" y="5736668"/>
            <a:ext cx="4661009" cy="574950"/>
          </a:xfrm>
          <a:prstGeom prst="rect">
            <a:avLst/>
          </a:prstGeom>
          <a:noFill/>
          <a:ln w="9525">
            <a:noFill/>
            <a:miter lim="800000"/>
            <a:headEnd/>
            <a:tailEnd/>
          </a:ln>
        </p:spPr>
        <p:txBody>
          <a:bodyPr wrap="square" lIns="81711" tIns="40855" rIns="81711" bIns="40855">
            <a:spAutoFit/>
          </a:bodyPr>
          <a:lstStyle/>
          <a:p>
            <a:r>
              <a:rPr lang="en-US" sz="1600" dirty="0">
                <a:solidFill>
                  <a:srgbClr val="00B050"/>
                </a:solidFill>
                <a:latin typeface="Arial" panose="020B0604020202020204" pitchFamily="34" charset="0"/>
                <a:cs typeface="Arial" panose="020B0604020202020204" pitchFamily="34" charset="0"/>
              </a:rPr>
              <a:t>Destruction of the suspension</a:t>
            </a:r>
            <a:r>
              <a:rPr lang="ru-RU" sz="1600" dirty="0" smtClean="0">
                <a:solidFill>
                  <a:srgbClr val="00B050"/>
                </a:solidFill>
                <a:latin typeface="Arial" panose="020B0604020202020204" pitchFamily="34" charset="0"/>
                <a:cs typeface="Arial" panose="020B0604020202020204" pitchFamily="34" charset="0"/>
              </a:rPr>
              <a:t> 300К  -  3920 </a:t>
            </a:r>
            <a:r>
              <a:rPr lang="en-US" sz="1600" dirty="0" smtClean="0">
                <a:solidFill>
                  <a:srgbClr val="00B050"/>
                </a:solidFill>
                <a:latin typeface="Arial" panose="020B0604020202020204" pitchFamily="34" charset="0"/>
                <a:cs typeface="Arial" panose="020B0604020202020204" pitchFamily="34" charset="0"/>
              </a:rPr>
              <a:t>kg</a:t>
            </a:r>
            <a:endParaRPr lang="ru-RU" sz="1600" dirty="0" smtClean="0">
              <a:solidFill>
                <a:srgbClr val="00B050"/>
              </a:solidFill>
              <a:latin typeface="Arial" panose="020B0604020202020204" pitchFamily="34" charset="0"/>
              <a:cs typeface="Arial" panose="020B0604020202020204" pitchFamily="34" charset="0"/>
            </a:endParaRPr>
          </a:p>
          <a:p>
            <a:r>
              <a:rPr lang="en-US" sz="1600" dirty="0" smtClean="0">
                <a:solidFill>
                  <a:srgbClr val="00B050"/>
                </a:solidFill>
                <a:latin typeface="Arial" panose="020B0604020202020204" pitchFamily="34" charset="0"/>
                <a:cs typeface="Arial" panose="020B0604020202020204" pitchFamily="34" charset="0"/>
              </a:rPr>
              <a:t>Destruction of the suspension </a:t>
            </a:r>
            <a:r>
              <a:rPr lang="ru-RU" sz="1600" dirty="0" smtClean="0">
                <a:solidFill>
                  <a:srgbClr val="00B050"/>
                </a:solidFill>
                <a:latin typeface="Arial" panose="020B0604020202020204" pitchFamily="34" charset="0"/>
                <a:cs typeface="Arial" panose="020B0604020202020204" pitchFamily="34" charset="0"/>
              </a:rPr>
              <a:t>100К  -  4250</a:t>
            </a:r>
            <a:r>
              <a:rPr lang="en-US" sz="1600" dirty="0" smtClean="0">
                <a:solidFill>
                  <a:srgbClr val="00B050"/>
                </a:solidFill>
                <a:latin typeface="Arial" panose="020B0604020202020204" pitchFamily="34" charset="0"/>
                <a:cs typeface="Arial" panose="020B0604020202020204" pitchFamily="34" charset="0"/>
              </a:rPr>
              <a:t> kg</a:t>
            </a:r>
            <a:endParaRPr lang="ru-RU" sz="1600" dirty="0">
              <a:solidFill>
                <a:srgbClr val="00B050"/>
              </a:solidFill>
              <a:latin typeface="Arial" panose="020B0604020202020204" pitchFamily="34" charset="0"/>
              <a:cs typeface="Arial" panose="020B0604020202020204" pitchFamily="34" charset="0"/>
            </a:endParaRPr>
          </a:p>
        </p:txBody>
      </p:sp>
      <p:pic>
        <p:nvPicPr>
          <p:cNvPr id="20" name="Рисунок 19"/>
          <p:cNvPicPr>
            <a:picLocks noChangeAspect="1"/>
          </p:cNvPicPr>
          <p:nvPr/>
        </p:nvPicPr>
        <p:blipFill rotWithShape="1">
          <a:blip r:embed="rId5" cstate="print">
            <a:extLst>
              <a:ext uri="{28A0092B-C50C-407E-A947-70E740481C1C}">
                <a14:useLocalDpi xmlns:a14="http://schemas.microsoft.com/office/drawing/2010/main" val="0"/>
              </a:ext>
            </a:extLst>
          </a:blip>
          <a:srcRect l="13836"/>
          <a:stretch/>
        </p:blipFill>
        <p:spPr>
          <a:xfrm>
            <a:off x="6083644" y="3850717"/>
            <a:ext cx="3489937" cy="1822646"/>
          </a:xfrm>
          <a:prstGeom prst="rect">
            <a:avLst/>
          </a:prstGeom>
        </p:spPr>
      </p:pic>
      <p:sp>
        <p:nvSpPr>
          <p:cNvPr id="3" name="Прямоугольник 2"/>
          <p:cNvSpPr/>
          <p:nvPr/>
        </p:nvSpPr>
        <p:spPr>
          <a:xfrm>
            <a:off x="258975" y="5928332"/>
            <a:ext cx="5712911" cy="338554"/>
          </a:xfrm>
          <a:prstGeom prst="rect">
            <a:avLst/>
          </a:prstGeom>
        </p:spPr>
        <p:txBody>
          <a:bodyPr wrap="none">
            <a:spAutoFit/>
          </a:bodyPr>
          <a:lstStyle/>
          <a:p>
            <a:r>
              <a:rPr lang="en-US" sz="1600" dirty="0" smtClean="0">
                <a:solidFill>
                  <a:srgbClr val="0070C0"/>
                </a:solidFill>
                <a:latin typeface="Arial" panose="020B0604020202020204" pitchFamily="34" charset="0"/>
                <a:cs typeface="Arial" panose="020B0604020202020204" pitchFamily="34" charset="0"/>
              </a:rPr>
              <a:t>We </a:t>
            </a:r>
            <a:r>
              <a:rPr lang="en-US" sz="1600" dirty="0">
                <a:solidFill>
                  <a:srgbClr val="0070C0"/>
                </a:solidFill>
                <a:latin typeface="Arial" panose="020B0604020202020204" pitchFamily="34" charset="0"/>
                <a:cs typeface="Arial" panose="020B0604020202020204" pitchFamily="34" charset="0"/>
              </a:rPr>
              <a:t>have made and tested</a:t>
            </a:r>
            <a:r>
              <a:rPr lang="ru-RU" sz="1600" dirty="0" smtClean="0">
                <a:solidFill>
                  <a:srgbClr val="0070C0"/>
                </a:solidFill>
                <a:latin typeface="Arial" panose="020B0604020202020204" pitchFamily="34" charset="0"/>
                <a:cs typeface="Arial" panose="020B0604020202020204" pitchFamily="34" charset="0"/>
              </a:rPr>
              <a:t> </a:t>
            </a:r>
            <a:r>
              <a:rPr lang="ru-RU" sz="1600" dirty="0" err="1">
                <a:solidFill>
                  <a:srgbClr val="0070C0"/>
                </a:solidFill>
                <a:latin typeface="Arial" panose="020B0604020202020204" pitchFamily="34" charset="0"/>
                <a:cs typeface="Arial" panose="020B0604020202020204" pitchFamily="34" charset="0"/>
              </a:rPr>
              <a:t>the</a:t>
            </a:r>
            <a:r>
              <a:rPr lang="ru-RU" sz="1600" dirty="0">
                <a:solidFill>
                  <a:srgbClr val="0070C0"/>
                </a:solidFill>
                <a:latin typeface="Arial" panose="020B0604020202020204" pitchFamily="34" charset="0"/>
                <a:cs typeface="Arial" panose="020B0604020202020204" pitchFamily="34" charset="0"/>
              </a:rPr>
              <a:t> </a:t>
            </a:r>
            <a:r>
              <a:rPr lang="ru-RU" sz="1600" dirty="0" err="1">
                <a:solidFill>
                  <a:srgbClr val="0070C0"/>
                </a:solidFill>
                <a:latin typeface="Arial" panose="020B0604020202020204" pitchFamily="34" charset="0"/>
                <a:cs typeface="Arial" panose="020B0604020202020204" pitchFamily="34" charset="0"/>
              </a:rPr>
              <a:t>suspension</a:t>
            </a:r>
            <a:r>
              <a:rPr lang="ru-RU" sz="1600" dirty="0">
                <a:solidFill>
                  <a:srgbClr val="0070C0"/>
                </a:solidFill>
                <a:latin typeface="Arial" panose="020B0604020202020204" pitchFamily="34" charset="0"/>
                <a:cs typeface="Arial" panose="020B0604020202020204" pitchFamily="34" charset="0"/>
              </a:rPr>
              <a:t> </a:t>
            </a:r>
            <a:r>
              <a:rPr lang="ru-RU" sz="1600" dirty="0" err="1">
                <a:solidFill>
                  <a:srgbClr val="0070C0"/>
                </a:solidFill>
                <a:latin typeface="Arial" panose="020B0604020202020204" pitchFamily="34" charset="0"/>
                <a:cs typeface="Arial" panose="020B0604020202020204" pitchFamily="34" charset="0"/>
              </a:rPr>
              <a:t>at</a:t>
            </a:r>
            <a:r>
              <a:rPr lang="ru-RU" sz="1600" dirty="0">
                <a:solidFill>
                  <a:srgbClr val="0070C0"/>
                </a:solidFill>
                <a:latin typeface="Arial" panose="020B0604020202020204" pitchFamily="34" charset="0"/>
                <a:cs typeface="Arial" panose="020B0604020202020204" pitchFamily="34" charset="0"/>
              </a:rPr>
              <a:t> 300K </a:t>
            </a:r>
            <a:r>
              <a:rPr lang="ru-RU" sz="1600" dirty="0" err="1">
                <a:solidFill>
                  <a:srgbClr val="0070C0"/>
                </a:solidFill>
                <a:latin typeface="Arial" panose="020B0604020202020204" pitchFamily="34" charset="0"/>
                <a:cs typeface="Arial" panose="020B0604020202020204" pitchFamily="34" charset="0"/>
              </a:rPr>
              <a:t>and</a:t>
            </a:r>
            <a:r>
              <a:rPr lang="ru-RU" sz="1600" dirty="0">
                <a:solidFill>
                  <a:srgbClr val="0070C0"/>
                </a:solidFill>
                <a:latin typeface="Arial" panose="020B0604020202020204" pitchFamily="34" charset="0"/>
                <a:cs typeface="Arial" panose="020B0604020202020204" pitchFamily="34" charset="0"/>
              </a:rPr>
              <a:t> 100K</a:t>
            </a:r>
          </a:p>
        </p:txBody>
      </p:sp>
      <p:pic>
        <p:nvPicPr>
          <p:cNvPr id="9" name="Рисунок 8" descr="Triangle_300-3.pdf - Foxit Reader"/>
          <p:cNvPicPr>
            <a:picLocks noChangeAspect="1"/>
          </p:cNvPicPr>
          <p:nvPr/>
        </p:nvPicPr>
        <p:blipFill rotWithShape="1">
          <a:blip r:embed="rId6" cstate="print">
            <a:extLst>
              <a:ext uri="{28A0092B-C50C-407E-A947-70E740481C1C}">
                <a14:useLocalDpi xmlns:a14="http://schemas.microsoft.com/office/drawing/2010/main" val="0"/>
              </a:ext>
            </a:extLst>
          </a:blip>
          <a:srcRect l="19234" t="17230" r="798" b="4102"/>
          <a:stretch/>
        </p:blipFill>
        <p:spPr>
          <a:xfrm>
            <a:off x="0" y="762906"/>
            <a:ext cx="5646756" cy="3999134"/>
          </a:xfrm>
          <a:prstGeom prst="rect">
            <a:avLst/>
          </a:prstGeom>
        </p:spPr>
      </p:pic>
      <p:sp>
        <p:nvSpPr>
          <p:cNvPr id="13" name="Заголовок 3"/>
          <p:cNvSpPr txBox="1">
            <a:spLocks/>
          </p:cNvSpPr>
          <p:nvPr/>
        </p:nvSpPr>
        <p:spPr>
          <a:xfrm>
            <a:off x="1128222" y="110255"/>
            <a:ext cx="3581400" cy="48015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a:t>
            </a:r>
            <a:r>
              <a:rPr lang="en-US" sz="2400" dirty="0">
                <a:solidFill>
                  <a:srgbClr val="FF0000"/>
                </a:solidFill>
                <a:latin typeface="Comic Sans MS" panose="030F0702030302020204" pitchFamily="66" charset="0"/>
              </a:rPr>
              <a:t>suspension</a:t>
            </a:r>
            <a:endParaRPr lang="ru-RU" sz="2400" dirty="0">
              <a:solidFill>
                <a:srgbClr val="FF0000"/>
              </a:solidFill>
              <a:latin typeface="Comic Sans MS" panose="030F0702030302020204" pitchFamily="66" charset="0"/>
              <a:cs typeface="Times New Roman" panose="02020603050405020304" pitchFamily="18" charset="0"/>
            </a:endParaRPr>
          </a:p>
        </p:txBody>
      </p:sp>
    </p:spTree>
    <p:extLst>
      <p:ext uri="{BB962C8B-B14F-4D97-AF65-F5344CB8AC3E}">
        <p14:creationId xmlns:p14="http://schemas.microsoft.com/office/powerpoint/2010/main" val="14637856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p:cNvPicPr>
            <a:picLocks noChangeAspect="1"/>
          </p:cNvPicPr>
          <p:nvPr/>
        </p:nvPicPr>
        <p:blipFill rotWithShape="1">
          <a:blip r:embed="rId2">
            <a:extLst>
              <a:ext uri="{28A0092B-C50C-407E-A947-70E740481C1C}">
                <a14:useLocalDpi xmlns:a14="http://schemas.microsoft.com/office/drawing/2010/main" val="0"/>
              </a:ext>
            </a:extLst>
          </a:blip>
          <a:srcRect l="21058" t="2821" r="44620" b="1615"/>
          <a:stretch/>
        </p:blipFill>
        <p:spPr>
          <a:xfrm>
            <a:off x="1513925" y="418074"/>
            <a:ext cx="3452327" cy="5393094"/>
          </a:xfrm>
          <a:prstGeom prst="rect">
            <a:avLst/>
          </a:prstGeom>
        </p:spPr>
      </p:pic>
      <p:sp>
        <p:nvSpPr>
          <p:cNvPr id="4" name="Заголовок 3"/>
          <p:cNvSpPr>
            <a:spLocks noGrp="1"/>
          </p:cNvSpPr>
          <p:nvPr>
            <p:ph type="title"/>
          </p:nvPr>
        </p:nvSpPr>
        <p:spPr>
          <a:xfrm>
            <a:off x="859980" y="77216"/>
            <a:ext cx="10515600" cy="589032"/>
          </a:xfrm>
        </p:spPr>
        <p:txBody>
          <a:bodyPr>
            <a:normAutofit/>
          </a:bodyPr>
          <a:lstStyle/>
          <a:p>
            <a:pPr algn="ctr"/>
            <a:r>
              <a:rPr lang="en-US" sz="2400" dirty="0" smtClean="0">
                <a:solidFill>
                  <a:srgbClr val="FF0000"/>
                </a:solidFill>
                <a:latin typeface="Comic Sans MS" panose="030F0702030302020204" pitchFamily="66" charset="0"/>
                <a:cs typeface="Times New Roman" panose="02020603050405020304" pitchFamily="18" charset="0"/>
              </a:rPr>
              <a:t>SPD</a:t>
            </a:r>
            <a:r>
              <a:rPr lang="ru-RU" sz="2400" dirty="0" smtClean="0">
                <a:solidFill>
                  <a:srgbClr val="FF0000"/>
                </a:solidFill>
                <a:latin typeface="Comic Sans MS" panose="030F0702030302020204" pitchFamily="66" charset="0"/>
                <a:cs typeface="Times New Roman" panose="02020603050405020304" pitchFamily="18" charset="0"/>
              </a:rPr>
              <a:t> Магнит </a:t>
            </a:r>
            <a:r>
              <a:rPr lang="en-US" sz="2400" dirty="0" smtClean="0">
                <a:solidFill>
                  <a:srgbClr val="FF0000"/>
                </a:solidFill>
                <a:latin typeface="Comic Sans MS" panose="030F0702030302020204" pitchFamily="66" charset="0"/>
                <a:cs typeface="Times New Roman" panose="02020603050405020304" pitchFamily="18" charset="0"/>
              </a:rPr>
              <a:t>with</a:t>
            </a:r>
            <a:r>
              <a:rPr lang="ru-RU" sz="2400" dirty="0" smtClean="0">
                <a:solidFill>
                  <a:srgbClr val="FF0000"/>
                </a:solidFill>
                <a:latin typeface="Comic Sans MS" panose="030F0702030302020204" pitchFamily="66" charset="0"/>
                <a:cs typeface="Times New Roman" panose="02020603050405020304" pitchFamily="18" charset="0"/>
              </a:rPr>
              <a:t> </a:t>
            </a:r>
            <a:r>
              <a:rPr lang="en-US" sz="2400" dirty="0" smtClean="0">
                <a:solidFill>
                  <a:srgbClr val="FF0000"/>
                </a:solidFill>
                <a:latin typeface="Comic Sans MS" panose="030F0702030302020204" pitchFamily="66" charset="0"/>
                <a:cs typeface="Times New Roman" panose="02020603050405020304" pitchFamily="18" charset="0"/>
              </a:rPr>
              <a:t>Control Dewar</a:t>
            </a:r>
            <a:endParaRPr lang="ru-RU" sz="2400" dirty="0">
              <a:solidFill>
                <a:srgbClr val="FF0000"/>
              </a:solidFill>
              <a:latin typeface="Comic Sans MS" panose="030F0702030302020204" pitchFamily="66" charset="0"/>
              <a:cs typeface="Times New Roman" panose="02020603050405020304" pitchFamily="18" charset="0"/>
            </a:endParaRPr>
          </a:p>
        </p:txBody>
      </p: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8947" t="13800" r="32655" b="13372"/>
          <a:stretch/>
        </p:blipFill>
        <p:spPr>
          <a:xfrm>
            <a:off x="8014838" y="929508"/>
            <a:ext cx="3085890" cy="2169894"/>
          </a:xfrm>
          <a:prstGeom prst="rect">
            <a:avLst/>
          </a:prstGeom>
        </p:spPr>
      </p:pic>
      <p:cxnSp>
        <p:nvCxnSpPr>
          <p:cNvPr id="6" name="Прямая со стрелкой 5"/>
          <p:cNvCxnSpPr/>
          <p:nvPr/>
        </p:nvCxnSpPr>
        <p:spPr>
          <a:xfrm flipV="1">
            <a:off x="8791441" y="2541965"/>
            <a:ext cx="436454" cy="1324208"/>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10" name="Заголовок 3"/>
          <p:cNvSpPr txBox="1">
            <a:spLocks/>
          </p:cNvSpPr>
          <p:nvPr/>
        </p:nvSpPr>
        <p:spPr>
          <a:xfrm>
            <a:off x="7806603" y="3866173"/>
            <a:ext cx="2406130" cy="52366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solidFill>
                  <a:srgbClr val="00B050"/>
                </a:solidFill>
                <a:latin typeface="Times New Roman" panose="02020603050405020304" pitchFamily="18" charset="0"/>
                <a:cs typeface="Times New Roman" panose="02020603050405020304" pitchFamily="18" charset="0"/>
              </a:rPr>
              <a:t>Connection of current leads with Bas-bars coils.</a:t>
            </a:r>
            <a:endParaRPr lang="ru-RU" sz="1600" dirty="0">
              <a:solidFill>
                <a:srgbClr val="00B050"/>
              </a:solidFill>
              <a:latin typeface="Times New Roman" panose="02020603050405020304" pitchFamily="18" charset="0"/>
              <a:cs typeface="Times New Roman" panose="02020603050405020304" pitchFamily="18" charset="0"/>
            </a:endParaRPr>
          </a:p>
        </p:txBody>
      </p:sp>
      <p:sp>
        <p:nvSpPr>
          <p:cNvPr id="2" name="Дата 1"/>
          <p:cNvSpPr>
            <a:spLocks noGrp="1"/>
          </p:cNvSpPr>
          <p:nvPr>
            <p:ph type="dt" sz="half" idx="10"/>
          </p:nvPr>
        </p:nvSpPr>
        <p:spPr>
          <a:xfrm>
            <a:off x="10884676" y="6356350"/>
            <a:ext cx="981808" cy="365125"/>
          </a:xfrm>
        </p:spPr>
        <p:txBody>
          <a:bodyPr/>
          <a:lstStyle/>
          <a:p>
            <a:fld id="{B28B7A27-585F-47BC-B1C0-4323835EA195}" type="datetime1">
              <a:rPr lang="ru-RU" smtClean="0"/>
              <a:t>24.09.2025</a:t>
            </a:fld>
            <a:endParaRPr lang="ru-RU" dirty="0"/>
          </a:p>
        </p:txBody>
      </p:sp>
      <p:sp>
        <p:nvSpPr>
          <p:cNvPr id="3" name="Нижний колонтитул 2"/>
          <p:cNvSpPr>
            <a:spLocks noGrp="1"/>
          </p:cNvSpPr>
          <p:nvPr>
            <p:ph type="ftr" sz="quarter" idx="11"/>
          </p:nvPr>
        </p:nvSpPr>
        <p:spPr>
          <a:xfrm>
            <a:off x="4046786" y="6356350"/>
            <a:ext cx="4114800" cy="365125"/>
          </a:xfrm>
        </p:spPr>
        <p:txBody>
          <a:bodyPr/>
          <a:lstStyle/>
          <a:p>
            <a:r>
              <a:rPr lang="en-US" smtClean="0"/>
              <a:t>E. Pyata, S. Pivovarov, BINP, SPD Magnet</a:t>
            </a:r>
            <a:endParaRPr lang="ru-RU"/>
          </a:p>
        </p:txBody>
      </p:sp>
      <p:sp>
        <p:nvSpPr>
          <p:cNvPr id="7" name="Прямоугольник 6"/>
          <p:cNvSpPr/>
          <p:nvPr/>
        </p:nvSpPr>
        <p:spPr>
          <a:xfrm>
            <a:off x="435428" y="5811168"/>
            <a:ext cx="8279364" cy="646331"/>
          </a:xfrm>
          <a:prstGeom prst="rect">
            <a:avLst/>
          </a:prstGeom>
        </p:spPr>
        <p:txBody>
          <a:bodyPr wrap="square">
            <a:spAutoFit/>
          </a:bodyPr>
          <a:lstStyle/>
          <a:p>
            <a:r>
              <a:rPr lang="ru-RU" dirty="0" smtClean="0">
                <a:solidFill>
                  <a:srgbClr val="0070C0"/>
                </a:solidFill>
              </a:rPr>
              <a:t> </a:t>
            </a:r>
            <a:r>
              <a:rPr lang="en-US" dirty="0">
                <a:solidFill>
                  <a:srgbClr val="0070C0"/>
                </a:solidFill>
                <a:latin typeface="Arial" panose="020B0604020202020204" pitchFamily="34" charset="0"/>
                <a:cs typeface="Arial" panose="020B0604020202020204" pitchFamily="34" charset="0"/>
              </a:rPr>
              <a:t>The connection of the coil with the current leads is carried out in a special box located outside the </a:t>
            </a:r>
            <a:r>
              <a:rPr lang="en-US" dirty="0" smtClean="0">
                <a:solidFill>
                  <a:srgbClr val="0070C0"/>
                </a:solidFill>
                <a:latin typeface="Arial" panose="020B0604020202020204" pitchFamily="34" charset="0"/>
                <a:cs typeface="Arial" panose="020B0604020202020204" pitchFamily="34" charset="0"/>
              </a:rPr>
              <a:t>cryostat</a:t>
            </a:r>
            <a:r>
              <a:rPr lang="en-US" dirty="0">
                <a:solidFill>
                  <a:srgbClr val="0070C0"/>
                </a:solidFill>
                <a:latin typeface="Arial" panose="020B0604020202020204" pitchFamily="34" charset="0"/>
                <a:cs typeface="Arial" panose="020B0604020202020204" pitchFamily="34" charset="0"/>
              </a:rPr>
              <a:t>.</a:t>
            </a:r>
            <a:endParaRPr lang="ru-RU" dirty="0">
              <a:solidFill>
                <a:srgbClr val="0070C0"/>
              </a:solidFill>
              <a:latin typeface="Arial" panose="020B0604020202020204" pitchFamily="34" charset="0"/>
              <a:cs typeface="Arial" panose="020B0604020202020204" pitchFamily="34" charset="0"/>
            </a:endParaRPr>
          </a:p>
        </p:txBody>
      </p:sp>
      <p:sp>
        <p:nvSpPr>
          <p:cNvPr id="12" name="Прямоугольник 11"/>
          <p:cNvSpPr/>
          <p:nvPr/>
        </p:nvSpPr>
        <p:spPr>
          <a:xfrm>
            <a:off x="6312421" y="829475"/>
            <a:ext cx="1536912" cy="338554"/>
          </a:xfrm>
          <a:prstGeom prst="rect">
            <a:avLst/>
          </a:prstGeom>
        </p:spPr>
        <p:txBody>
          <a:bodyPr wrap="square">
            <a:spAutoFit/>
          </a:bodyPr>
          <a:lstStyle/>
          <a:p>
            <a:r>
              <a:rPr lang="en-US" sz="1600" dirty="0">
                <a:solidFill>
                  <a:srgbClr val="00B050"/>
                </a:solidFill>
              </a:rPr>
              <a:t>Switching </a:t>
            </a:r>
            <a:r>
              <a:rPr lang="en-US" sz="1600" dirty="0" smtClean="0">
                <a:solidFill>
                  <a:srgbClr val="00B050"/>
                </a:solidFill>
              </a:rPr>
              <a:t>box</a:t>
            </a:r>
            <a:endParaRPr lang="ru-RU" sz="1600" dirty="0">
              <a:solidFill>
                <a:srgbClr val="00B050"/>
              </a:solidFill>
            </a:endParaRPr>
          </a:p>
        </p:txBody>
      </p:sp>
      <p:cxnSp>
        <p:nvCxnSpPr>
          <p:cNvPr id="13" name="Прямая со стрелкой 12"/>
          <p:cNvCxnSpPr/>
          <p:nvPr/>
        </p:nvCxnSpPr>
        <p:spPr>
          <a:xfrm>
            <a:off x="7683828" y="1093451"/>
            <a:ext cx="955516" cy="545182"/>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14" name="Прямоугольник 13"/>
          <p:cNvSpPr/>
          <p:nvPr/>
        </p:nvSpPr>
        <p:spPr>
          <a:xfrm>
            <a:off x="579964" y="1444206"/>
            <a:ext cx="1536912" cy="307777"/>
          </a:xfrm>
          <a:prstGeom prst="rect">
            <a:avLst/>
          </a:prstGeom>
        </p:spPr>
        <p:txBody>
          <a:bodyPr wrap="square">
            <a:spAutoFit/>
          </a:bodyPr>
          <a:lstStyle/>
          <a:p>
            <a:r>
              <a:rPr lang="en-US" sz="1400" dirty="0">
                <a:solidFill>
                  <a:srgbClr val="00B050"/>
                </a:solidFill>
                <a:latin typeface="Arial" panose="020B0604020202020204" pitchFamily="34" charset="0"/>
                <a:cs typeface="Arial" panose="020B0604020202020204" pitchFamily="34" charset="0"/>
              </a:rPr>
              <a:t>C</a:t>
            </a:r>
            <a:r>
              <a:rPr lang="en-US" sz="1400" dirty="0" smtClean="0">
                <a:solidFill>
                  <a:srgbClr val="00B050"/>
                </a:solidFill>
                <a:latin typeface="Arial" panose="020B0604020202020204" pitchFamily="34" charset="0"/>
                <a:cs typeface="Arial" panose="020B0604020202020204" pitchFamily="34" charset="0"/>
              </a:rPr>
              <a:t>urrent </a:t>
            </a:r>
            <a:r>
              <a:rPr lang="en-US" sz="1400" dirty="0">
                <a:solidFill>
                  <a:srgbClr val="00B050"/>
                </a:solidFill>
                <a:latin typeface="Arial" panose="020B0604020202020204" pitchFamily="34" charset="0"/>
                <a:cs typeface="Arial" panose="020B0604020202020204" pitchFamily="34" charset="0"/>
              </a:rPr>
              <a:t>leads</a:t>
            </a:r>
            <a:endParaRPr lang="ru-RU" sz="1400" dirty="0">
              <a:solidFill>
                <a:srgbClr val="00B050"/>
              </a:solidFill>
            </a:endParaRPr>
          </a:p>
        </p:txBody>
      </p:sp>
      <p:cxnSp>
        <p:nvCxnSpPr>
          <p:cNvPr id="15" name="Прямая со стрелкой 14"/>
          <p:cNvCxnSpPr/>
          <p:nvPr/>
        </p:nvCxnSpPr>
        <p:spPr>
          <a:xfrm flipV="1">
            <a:off x="1276599" y="1018409"/>
            <a:ext cx="877991" cy="473469"/>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19" name="Прямая со стрелкой 18"/>
          <p:cNvCxnSpPr/>
          <p:nvPr/>
        </p:nvCxnSpPr>
        <p:spPr>
          <a:xfrm flipV="1">
            <a:off x="1291732" y="1117817"/>
            <a:ext cx="929569" cy="365909"/>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9989628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stretch>
            <a:fillRect/>
          </a:stretch>
        </p:blipFill>
        <p:spPr>
          <a:xfrm>
            <a:off x="324951" y="268221"/>
            <a:ext cx="7097059" cy="5961529"/>
          </a:xfrm>
          <a:prstGeom prst="rect">
            <a:avLst/>
          </a:prstGeom>
        </p:spPr>
      </p:pic>
      <p:sp>
        <p:nvSpPr>
          <p:cNvPr id="2" name="Дата 1"/>
          <p:cNvSpPr>
            <a:spLocks noGrp="1"/>
          </p:cNvSpPr>
          <p:nvPr>
            <p:ph type="dt" sz="half" idx="10"/>
          </p:nvPr>
        </p:nvSpPr>
        <p:spPr/>
        <p:txBody>
          <a:bodyPr/>
          <a:lstStyle/>
          <a:p>
            <a:fld id="{69DF82C7-CDCD-4E77-85AC-78EB55650E84}" type="datetime1">
              <a:rPr lang="ru-RU" smtClean="0"/>
              <a:t>24.09.2025</a:t>
            </a:fld>
            <a:endParaRPr lang="ru-RU"/>
          </a:p>
        </p:txBody>
      </p:sp>
      <p:sp>
        <p:nvSpPr>
          <p:cNvPr id="3" name="Нижний колонтитул 2"/>
          <p:cNvSpPr>
            <a:spLocks noGrp="1"/>
          </p:cNvSpPr>
          <p:nvPr>
            <p:ph type="ftr" sz="quarter" idx="11"/>
          </p:nvPr>
        </p:nvSpPr>
        <p:spPr>
          <a:xfrm>
            <a:off x="2217906" y="6356350"/>
            <a:ext cx="7714034" cy="365125"/>
          </a:xfrm>
        </p:spPr>
        <p:txBody>
          <a:bodyPr/>
          <a:lstStyle/>
          <a:p>
            <a:r>
              <a:rPr lang="en-US" smtClean="0"/>
              <a:t>E. Pyata, S. Pivovarov, BINP, SPD Magnet</a:t>
            </a:r>
            <a:endParaRPr lang="ru-RU" dirty="0"/>
          </a:p>
        </p:txBody>
      </p:sp>
      <p:sp>
        <p:nvSpPr>
          <p:cNvPr id="5" name="Прямоугольник 16">
            <a:extLst>
              <a:ext uri="{FF2B5EF4-FFF2-40B4-BE49-F238E27FC236}">
                <a16:creationId xmlns:a16="http://schemas.microsoft.com/office/drawing/2014/main" id="{5F7CC429-1E45-494B-AA7F-4ABFF8D72F21}"/>
              </a:ext>
            </a:extLst>
          </p:cNvPr>
          <p:cNvSpPr/>
          <p:nvPr/>
        </p:nvSpPr>
        <p:spPr>
          <a:xfrm>
            <a:off x="1995491" y="139380"/>
            <a:ext cx="6706164" cy="461665"/>
          </a:xfrm>
          <a:prstGeom prst="rect">
            <a:avLst/>
          </a:prstGeom>
        </p:spPr>
        <p:txBody>
          <a:bodyPr wrap="square">
            <a:spAutoFit/>
          </a:bodyPr>
          <a:lstStyle/>
          <a:p>
            <a:pPr algn="r">
              <a:spcBef>
                <a:spcPts val="385"/>
              </a:spcBef>
              <a:spcAft>
                <a:spcPts val="385"/>
              </a:spcAft>
            </a:pPr>
            <a:r>
              <a:rPr lang="en-US" sz="2400" b="1" dirty="0">
                <a:solidFill>
                  <a:srgbClr val="FF0000"/>
                </a:solidFill>
                <a:latin typeface="Comic Sans MS" panose="030F0702030302020204" pitchFamily="66" charset="0"/>
                <a:ea typeface="Times New Roman" panose="02020603050405020304" pitchFamily="18" charset="0"/>
                <a:cs typeface="Times New Roman" panose="02020603050405020304" pitchFamily="18" charset="0"/>
              </a:rPr>
              <a:t>SPD </a:t>
            </a:r>
            <a:r>
              <a:rPr lang="en-US" sz="2400" b="1" dirty="0" smtClean="0">
                <a:solidFill>
                  <a:srgbClr val="FF0000"/>
                </a:solidFill>
                <a:latin typeface="Comic Sans MS" panose="030F0702030302020204" pitchFamily="66" charset="0"/>
                <a:ea typeface="Times New Roman" panose="02020603050405020304" pitchFamily="18" charset="0"/>
                <a:cs typeface="Times New Roman" panose="02020603050405020304" pitchFamily="18" charset="0"/>
              </a:rPr>
              <a:t>solenoid</a:t>
            </a:r>
            <a:r>
              <a:rPr lang="ru-RU" sz="2400" b="1" dirty="0" smtClean="0">
                <a:solidFill>
                  <a:srgbClr val="FF0000"/>
                </a:solidFill>
                <a:latin typeface="Comic Sans MS" panose="030F0702030302020204" pitchFamily="66" charset="0"/>
                <a:ea typeface="Times New Roman" panose="02020603050405020304" pitchFamily="18" charset="0"/>
                <a:cs typeface="Times New Roman" panose="02020603050405020304" pitchFamily="18" charset="0"/>
              </a:rPr>
              <a:t>. </a:t>
            </a:r>
            <a:r>
              <a:rPr lang="en-US" sz="2400" b="1" dirty="0" smtClean="0">
                <a:solidFill>
                  <a:srgbClr val="FF0000"/>
                </a:solidFill>
                <a:latin typeface="Comic Sans MS" panose="030F0702030302020204" pitchFamily="66" charset="0"/>
                <a:ea typeface="Times New Roman" panose="02020603050405020304" pitchFamily="18" charset="0"/>
                <a:cs typeface="Times New Roman" panose="02020603050405020304" pitchFamily="18" charset="0"/>
              </a:rPr>
              <a:t>Cold mass cooling design.</a:t>
            </a:r>
            <a:endParaRPr lang="en-US" sz="2400" b="1" dirty="0">
              <a:solidFill>
                <a:srgbClr val="FF0000"/>
              </a:solidFill>
              <a:latin typeface="Comic Sans MS" panose="030F0702030302020204" pitchFamily="66" charset="0"/>
              <a:ea typeface="Times New Roman" panose="02020603050405020304" pitchFamily="18" charset="0"/>
              <a:cs typeface="Times New Roman" panose="02020603050405020304" pitchFamily="18" charset="0"/>
            </a:endParaRPr>
          </a:p>
        </p:txBody>
      </p:sp>
      <p:sp>
        <p:nvSpPr>
          <p:cNvPr id="14" name="Прямоугольник 13"/>
          <p:cNvSpPr/>
          <p:nvPr/>
        </p:nvSpPr>
        <p:spPr>
          <a:xfrm>
            <a:off x="7422010" y="2743079"/>
            <a:ext cx="4616110" cy="1471237"/>
          </a:xfrm>
          <a:prstGeom prst="rect">
            <a:avLst/>
          </a:prstGeom>
        </p:spPr>
        <p:txBody>
          <a:bodyPr wrap="square">
            <a:spAutoFit/>
          </a:bodyPr>
          <a:lstStyle/>
          <a:p>
            <a:pPr algn="just">
              <a:lnSpc>
                <a:spcPct val="112000"/>
              </a:lnSpc>
            </a:pP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It is planned to use the thermosiphon method of cooling the superconducting coil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due</a:t>
            </a:r>
            <a:r>
              <a:rPr lang="ru-RU"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to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the natural convection of two-phase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helium. </a:t>
            </a:r>
          </a:p>
          <a:p>
            <a:pPr algn="just">
              <a:lnSpc>
                <a:spcPct val="112000"/>
              </a:lnSpc>
            </a:pP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The volume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of liquid helium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is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10 - 20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liters     </a:t>
            </a:r>
          </a:p>
          <a:p>
            <a:pPr algn="just">
              <a:lnSpc>
                <a:spcPct val="112000"/>
              </a:lnSpc>
            </a:pP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Helium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mass flow SPD - 9-10 g/sec.</a:t>
            </a:r>
          </a:p>
        </p:txBody>
      </p:sp>
    </p:spTree>
    <p:extLst>
      <p:ext uri="{BB962C8B-B14F-4D97-AF65-F5344CB8AC3E}">
        <p14:creationId xmlns:p14="http://schemas.microsoft.com/office/powerpoint/2010/main" val="26033551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59980" y="77216"/>
            <a:ext cx="10515600" cy="589032"/>
          </a:xfrm>
        </p:spPr>
        <p:txBody>
          <a:bodyPr>
            <a:normAutofit/>
          </a:bodyPr>
          <a:lstStyle/>
          <a:p>
            <a:pPr algn="ctr"/>
            <a:r>
              <a:rPr lang="en-US" sz="2400" dirty="0" smtClean="0">
                <a:solidFill>
                  <a:srgbClr val="FF0000"/>
                </a:solidFill>
                <a:latin typeface="Times New Roman" panose="02020603050405020304" pitchFamily="18" charset="0"/>
                <a:cs typeface="Times New Roman" panose="02020603050405020304" pitchFamily="18" charset="0"/>
              </a:rPr>
              <a:t>SPD</a:t>
            </a:r>
            <a:r>
              <a:rPr lang="ru-RU" sz="2400" dirty="0" smtClean="0">
                <a:solidFill>
                  <a:srgbClr val="FF0000"/>
                </a:solidFill>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Magnet</a:t>
            </a:r>
            <a:r>
              <a:rPr lang="ru-RU" sz="2400" dirty="0" smtClean="0">
                <a:solidFill>
                  <a:srgbClr val="FF0000"/>
                </a:solidFill>
                <a:latin typeface="Times New Roman" panose="02020603050405020304" pitchFamily="18" charset="0"/>
                <a:cs typeface="Times New Roman" panose="02020603050405020304" pitchFamily="18" charset="0"/>
              </a:rPr>
              <a:t> </a:t>
            </a:r>
            <a:r>
              <a:rPr lang="en-US" sz="2400" dirty="0">
                <a:solidFill>
                  <a:srgbClr val="FF0000"/>
                </a:solidFill>
                <a:latin typeface="Times New Roman" panose="02020603050405020304" pitchFamily="18" charset="0"/>
                <a:cs typeface="Times New Roman" panose="02020603050405020304" pitchFamily="18" charset="0"/>
              </a:rPr>
              <a:t>(geometry</a:t>
            </a:r>
            <a:r>
              <a:rPr lang="ru-RU" sz="2400" dirty="0" smtClean="0">
                <a:solidFill>
                  <a:srgbClr val="FF0000"/>
                </a:solidFill>
                <a:latin typeface="Times New Roman" panose="02020603050405020304" pitchFamily="18" charset="0"/>
                <a:cs typeface="Times New Roman" panose="02020603050405020304" pitchFamily="18" charset="0"/>
              </a:rPr>
              <a:t>)</a:t>
            </a:r>
            <a:endParaRPr lang="ru-RU" sz="2400" dirty="0">
              <a:solidFill>
                <a:srgbClr val="FF0000"/>
              </a:solidFill>
              <a:latin typeface="Times New Roman" panose="02020603050405020304" pitchFamily="18" charset="0"/>
              <a:cs typeface="Times New Roman" panose="02020603050405020304" pitchFamily="18" charset="0"/>
            </a:endParaRPr>
          </a:p>
        </p:txBody>
      </p:sp>
      <p:sp>
        <p:nvSpPr>
          <p:cNvPr id="2" name="Дата 1"/>
          <p:cNvSpPr>
            <a:spLocks noGrp="1"/>
          </p:cNvSpPr>
          <p:nvPr>
            <p:ph type="dt" sz="half" idx="10"/>
          </p:nvPr>
        </p:nvSpPr>
        <p:spPr>
          <a:xfrm>
            <a:off x="10940275" y="6390677"/>
            <a:ext cx="1052433" cy="365125"/>
          </a:xfrm>
        </p:spPr>
        <p:txBody>
          <a:bodyPr/>
          <a:lstStyle/>
          <a:p>
            <a:fld id="{D7DD71BE-7875-42C3-A47A-86BD84C2BE80}" type="datetime1">
              <a:rPr lang="ru-RU" smtClean="0"/>
              <a:t>24.09.2025</a:t>
            </a:fld>
            <a:endParaRPr lang="ru-RU" dirty="0"/>
          </a:p>
        </p:txBody>
      </p:sp>
      <p:sp>
        <p:nvSpPr>
          <p:cNvPr id="6" name="Нижний колонтитул 5"/>
          <p:cNvSpPr>
            <a:spLocks noGrp="1"/>
          </p:cNvSpPr>
          <p:nvPr>
            <p:ph type="ftr" sz="quarter" idx="11"/>
          </p:nvPr>
        </p:nvSpPr>
        <p:spPr/>
        <p:txBody>
          <a:bodyPr/>
          <a:lstStyle/>
          <a:p>
            <a:r>
              <a:rPr lang="en-US" smtClean="0"/>
              <a:t>E. Pyata, S. Pivovarov, BINP, SPD Magnet</a:t>
            </a:r>
            <a:endParaRPr lang="ru-RU"/>
          </a:p>
        </p:txBody>
      </p:sp>
      <p:pic>
        <p:nvPicPr>
          <p:cNvPr id="3" name="Рисунок 2" descr="SPD_Magnet.pdf - Adobe Acrobat Pro"/>
          <p:cNvPicPr>
            <a:picLocks noChangeAspect="1"/>
          </p:cNvPicPr>
          <p:nvPr/>
        </p:nvPicPr>
        <p:blipFill rotWithShape="1">
          <a:blip r:embed="rId2">
            <a:extLst>
              <a:ext uri="{28A0092B-C50C-407E-A947-70E740481C1C}">
                <a14:useLocalDpi xmlns:a14="http://schemas.microsoft.com/office/drawing/2010/main" val="0"/>
              </a:ext>
            </a:extLst>
          </a:blip>
          <a:srcRect l="15662" t="52875" r="15883" b="2982"/>
          <a:stretch/>
        </p:blipFill>
        <p:spPr>
          <a:xfrm>
            <a:off x="512930" y="518990"/>
            <a:ext cx="10843499" cy="3261309"/>
          </a:xfrm>
          <a:prstGeom prst="rect">
            <a:avLst/>
          </a:prstGeom>
        </p:spPr>
      </p:pic>
      <p:sp>
        <p:nvSpPr>
          <p:cNvPr id="8" name="Заголовок 3"/>
          <p:cNvSpPr txBox="1">
            <a:spLocks/>
          </p:cNvSpPr>
          <p:nvPr/>
        </p:nvSpPr>
        <p:spPr>
          <a:xfrm>
            <a:off x="512930" y="3633041"/>
            <a:ext cx="5797151" cy="30884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dirty="0" smtClean="0">
                <a:solidFill>
                  <a:srgbClr val="0070C0"/>
                </a:solidFill>
                <a:latin typeface="Arial" panose="020B0604020202020204" pitchFamily="34" charset="0"/>
                <a:cs typeface="Arial" panose="020B0604020202020204" pitchFamily="34" charset="0"/>
              </a:rPr>
              <a:t>Cryostat</a:t>
            </a:r>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  Outer </a:t>
            </a:r>
            <a:r>
              <a:rPr lang="en-US" sz="1400" dirty="0">
                <a:solidFill>
                  <a:srgbClr val="0070C0"/>
                </a:solidFill>
                <a:latin typeface="Arial" panose="020B0604020202020204" pitchFamily="34" charset="0"/>
                <a:cs typeface="Arial" panose="020B0604020202020204" pitchFamily="34" charset="0"/>
              </a:rPr>
              <a:t>diameter -4008 mm;</a:t>
            </a:r>
          </a:p>
          <a:p>
            <a:r>
              <a:rPr lang="en-US" sz="1400" dirty="0">
                <a:solidFill>
                  <a:srgbClr val="0070C0"/>
                </a:solidFill>
                <a:latin typeface="Arial" panose="020B0604020202020204" pitchFamily="34" charset="0"/>
                <a:cs typeface="Arial" panose="020B0604020202020204" pitchFamily="34" charset="0"/>
              </a:rPr>
              <a:t>                    Inner diameter - 3468 mm;</a:t>
            </a:r>
          </a:p>
          <a:p>
            <a:r>
              <a:rPr lang="en-US" sz="1400" dirty="0">
                <a:solidFill>
                  <a:srgbClr val="0070C0"/>
                </a:solidFill>
                <a:latin typeface="Arial" panose="020B0604020202020204" pitchFamily="34" charset="0"/>
                <a:cs typeface="Arial" panose="020B0604020202020204" pitchFamily="34" charset="0"/>
              </a:rPr>
              <a:t>                    Length </a:t>
            </a:r>
            <a:r>
              <a:rPr lang="en-US" sz="1400" dirty="0" smtClean="0">
                <a:solidFill>
                  <a:srgbClr val="0070C0"/>
                </a:solidFill>
                <a:latin typeface="Arial" panose="020B0604020202020204" pitchFamily="34" charset="0"/>
                <a:cs typeface="Arial" panose="020B0604020202020204" pitchFamily="34" charset="0"/>
              </a:rPr>
              <a:t>4220 </a:t>
            </a:r>
            <a:r>
              <a:rPr lang="en-US" sz="1400" dirty="0">
                <a:solidFill>
                  <a:srgbClr val="0070C0"/>
                </a:solidFill>
                <a:latin typeface="Arial" panose="020B0604020202020204" pitchFamily="34" charset="0"/>
                <a:cs typeface="Arial" panose="020B0604020202020204" pitchFamily="34" charset="0"/>
              </a:rPr>
              <a:t>mm;</a:t>
            </a:r>
          </a:p>
          <a:p>
            <a:r>
              <a:rPr lang="en-US" sz="1400" dirty="0">
                <a:solidFill>
                  <a:srgbClr val="0070C0"/>
                </a:solidFill>
                <a:latin typeface="Arial" panose="020B0604020202020204" pitchFamily="34" charset="0"/>
                <a:cs typeface="Arial" panose="020B0604020202020204" pitchFamily="34" charset="0"/>
              </a:rPr>
              <a:t>                    Thickness - 270 mm</a:t>
            </a:r>
            <a:r>
              <a:rPr lang="en-US" sz="1400" dirty="0" smtClean="0">
                <a:solidFill>
                  <a:srgbClr val="0070C0"/>
                </a:solidFill>
                <a:latin typeface="Arial" panose="020B0604020202020204" pitchFamily="34" charset="0"/>
                <a:cs typeface="Arial" panose="020B0604020202020204" pitchFamily="34" charset="0"/>
              </a:rPr>
              <a:t>;</a:t>
            </a:r>
            <a:endParaRPr lang="en-US" sz="1400" dirty="0">
              <a:solidFill>
                <a:srgbClr val="0070C0"/>
              </a:solidFill>
              <a:latin typeface="Arial" panose="020B0604020202020204" pitchFamily="34" charset="0"/>
              <a:cs typeface="Arial" panose="020B0604020202020204" pitchFamily="34" charset="0"/>
            </a:endParaRPr>
          </a:p>
          <a:p>
            <a:r>
              <a:rPr lang="en-US" sz="1400" dirty="0">
                <a:solidFill>
                  <a:srgbClr val="0070C0"/>
                </a:solidFill>
                <a:latin typeface="Arial" panose="020B0604020202020204" pitchFamily="34" charset="0"/>
                <a:cs typeface="Arial" panose="020B0604020202020204" pitchFamily="34" charset="0"/>
              </a:rPr>
              <a:t>Cold mass: Outer diameter -3756 mm;</a:t>
            </a: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Inner </a:t>
            </a:r>
            <a:r>
              <a:rPr lang="en-US" sz="1400" dirty="0">
                <a:solidFill>
                  <a:srgbClr val="0070C0"/>
                </a:solidFill>
                <a:latin typeface="Arial" panose="020B0604020202020204" pitchFamily="34" charset="0"/>
                <a:cs typeface="Arial" panose="020B0604020202020204" pitchFamily="34" charset="0"/>
              </a:rPr>
              <a:t>diameter - 3662 mm;</a:t>
            </a: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Length 3416 </a:t>
            </a:r>
            <a:r>
              <a:rPr lang="en-US" sz="1400" dirty="0">
                <a:solidFill>
                  <a:srgbClr val="0070C0"/>
                </a:solidFill>
                <a:latin typeface="Arial" panose="020B0604020202020204" pitchFamily="34" charset="0"/>
                <a:cs typeface="Arial" panose="020B0604020202020204" pitchFamily="34" charset="0"/>
              </a:rPr>
              <a:t>mm</a:t>
            </a:r>
            <a:r>
              <a:rPr lang="en-US" sz="1400" dirty="0" smtClean="0">
                <a:solidFill>
                  <a:srgbClr val="0070C0"/>
                </a:solidFill>
                <a:latin typeface="Arial" panose="020B0604020202020204" pitchFamily="34" charset="0"/>
                <a:cs typeface="Arial" panose="020B0604020202020204" pitchFamily="34" charset="0"/>
              </a:rPr>
              <a:t>;                   </a:t>
            </a:r>
            <a:endParaRPr lang="en-US" sz="1400" dirty="0">
              <a:solidFill>
                <a:srgbClr val="0070C0"/>
              </a:solidFill>
              <a:latin typeface="Arial" panose="020B0604020202020204" pitchFamily="34" charset="0"/>
              <a:cs typeface="Arial" panose="020B0604020202020204" pitchFamily="34" charset="0"/>
            </a:endParaRPr>
          </a:p>
          <a:p>
            <a:r>
              <a:rPr lang="en-US" sz="1400" dirty="0">
                <a:solidFill>
                  <a:srgbClr val="0070C0"/>
                </a:solidFill>
                <a:latin typeface="Arial" panose="020B0604020202020204" pitchFamily="34" charset="0"/>
                <a:cs typeface="Arial" panose="020B0604020202020204" pitchFamily="34" charset="0"/>
              </a:rPr>
              <a:t>Coils: (2 pieces): Number of layers - 2; </a:t>
            </a:r>
            <a:r>
              <a:rPr lang="en-US" sz="1400" dirty="0" smtClean="0">
                <a:solidFill>
                  <a:srgbClr val="0070C0"/>
                </a:solidFill>
                <a:latin typeface="Arial" panose="020B0604020202020204" pitchFamily="34" charset="0"/>
                <a:cs typeface="Arial" panose="020B0604020202020204" pitchFamily="34" charset="0"/>
              </a:rPr>
              <a:t>Number of turns 2x156=312.</a:t>
            </a:r>
            <a:endParaRPr lang="en-US" sz="1400" dirty="0">
              <a:solidFill>
                <a:srgbClr val="0070C0"/>
              </a:solidFill>
              <a:latin typeface="Arial" panose="020B0604020202020204" pitchFamily="34" charset="0"/>
              <a:cs typeface="Arial" panose="020B0604020202020204" pitchFamily="34" charset="0"/>
            </a:endParaRP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      (</a:t>
            </a:r>
            <a:r>
              <a:rPr lang="en-US" sz="1400" dirty="0">
                <a:solidFill>
                  <a:srgbClr val="0070C0"/>
                </a:solidFill>
                <a:latin typeface="Arial" panose="020B0604020202020204" pitchFamily="34" charset="0"/>
                <a:cs typeface="Arial" panose="020B0604020202020204" pitchFamily="34" charset="0"/>
              </a:rPr>
              <a:t>1 piece): </a:t>
            </a:r>
            <a:r>
              <a:rPr lang="en-US" sz="1400" dirty="0" smtClean="0">
                <a:solidFill>
                  <a:srgbClr val="0070C0"/>
                </a:solidFill>
                <a:latin typeface="Arial" panose="020B0604020202020204" pitchFamily="34" charset="0"/>
                <a:cs typeface="Arial" panose="020B0604020202020204" pitchFamily="34" charset="0"/>
              </a:rPr>
              <a:t>   Number </a:t>
            </a:r>
            <a:r>
              <a:rPr lang="en-US" sz="1400" dirty="0">
                <a:solidFill>
                  <a:srgbClr val="0070C0"/>
                </a:solidFill>
                <a:latin typeface="Arial" panose="020B0604020202020204" pitchFamily="34" charset="0"/>
                <a:cs typeface="Arial" panose="020B0604020202020204" pitchFamily="34" charset="0"/>
              </a:rPr>
              <a:t>of layers - 2; Number of turns </a:t>
            </a:r>
            <a:r>
              <a:rPr lang="en-US" sz="1400" dirty="0" smtClean="0">
                <a:solidFill>
                  <a:srgbClr val="0070C0"/>
                </a:solidFill>
                <a:latin typeface="Arial" panose="020B0604020202020204" pitchFamily="34" charset="0"/>
                <a:cs typeface="Arial" panose="020B0604020202020204" pitchFamily="34" charset="0"/>
              </a:rPr>
              <a:t>2x78=156</a:t>
            </a:r>
            <a:endParaRPr lang="en-US" sz="1400" dirty="0">
              <a:solidFill>
                <a:srgbClr val="0070C0"/>
              </a:solidFill>
              <a:latin typeface="Arial" panose="020B0604020202020204" pitchFamily="34" charset="0"/>
              <a:cs typeface="Arial" panose="020B0604020202020204" pitchFamily="34" charset="0"/>
            </a:endParaRP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Total </a:t>
            </a:r>
            <a:r>
              <a:rPr lang="en-US" sz="1400" dirty="0">
                <a:solidFill>
                  <a:srgbClr val="0070C0"/>
                </a:solidFill>
                <a:latin typeface="Arial" panose="020B0604020202020204" pitchFamily="34" charset="0"/>
                <a:cs typeface="Arial" panose="020B0604020202020204" pitchFamily="34" charset="0"/>
              </a:rPr>
              <a:t>number of turns - </a:t>
            </a:r>
            <a:r>
              <a:rPr lang="en-US" sz="1400" dirty="0" smtClean="0">
                <a:solidFill>
                  <a:srgbClr val="0070C0"/>
                </a:solidFill>
                <a:latin typeface="Arial" panose="020B0604020202020204" pitchFamily="34" charset="0"/>
                <a:cs typeface="Arial" panose="020B0604020202020204" pitchFamily="34" charset="0"/>
              </a:rPr>
              <a:t>780</a:t>
            </a:r>
            <a:endParaRPr lang="en-US" sz="1400" dirty="0">
              <a:solidFill>
                <a:srgbClr val="0070C0"/>
              </a:solidFill>
              <a:latin typeface="Arial" panose="020B0604020202020204" pitchFamily="34" charset="0"/>
              <a:cs typeface="Arial" panose="020B0604020202020204" pitchFamily="34" charset="0"/>
            </a:endParaRPr>
          </a:p>
          <a:p>
            <a:endParaRPr lang="en-US" sz="1400" dirty="0">
              <a:solidFill>
                <a:srgbClr val="0070C0"/>
              </a:solidFill>
              <a:latin typeface="Arial" panose="020B0604020202020204" pitchFamily="34" charset="0"/>
              <a:cs typeface="Arial" panose="020B0604020202020204" pitchFamily="34" charset="0"/>
            </a:endParaRPr>
          </a:p>
          <a:p>
            <a:r>
              <a:rPr lang="en-US" sz="1400" dirty="0">
                <a:solidFill>
                  <a:srgbClr val="00B050"/>
                </a:solidFill>
                <a:latin typeface="Arial" panose="020B0604020202020204" pitchFamily="34" charset="0"/>
                <a:cs typeface="Arial" panose="020B0604020202020204" pitchFamily="34" charset="0"/>
              </a:rPr>
              <a:t>Weight: </a:t>
            </a:r>
            <a:r>
              <a:rPr lang="en-US" sz="1400" dirty="0">
                <a:solidFill>
                  <a:srgbClr val="0070C0"/>
                </a:solidFill>
                <a:latin typeface="Arial" panose="020B0604020202020204" pitchFamily="34" charset="0"/>
                <a:cs typeface="Arial" panose="020B0604020202020204" pitchFamily="34" charset="0"/>
              </a:rPr>
              <a:t>- cryostat </a:t>
            </a:r>
            <a:r>
              <a:rPr lang="en-US" sz="1400" dirty="0" smtClean="0">
                <a:solidFill>
                  <a:srgbClr val="0070C0"/>
                </a:solidFill>
                <a:latin typeface="Arial" panose="020B0604020202020204" pitchFamily="34" charset="0"/>
                <a:cs typeface="Arial" panose="020B0604020202020204" pitchFamily="34" charset="0"/>
              </a:rPr>
              <a:t>    - 16700 </a:t>
            </a:r>
            <a:r>
              <a:rPr lang="en-US" sz="1400" dirty="0">
                <a:solidFill>
                  <a:srgbClr val="0070C0"/>
                </a:solidFill>
                <a:latin typeface="Arial" panose="020B0604020202020204" pitchFamily="34" charset="0"/>
                <a:cs typeface="Arial" panose="020B0604020202020204" pitchFamily="34" charset="0"/>
              </a:rPr>
              <a:t>kg</a:t>
            </a: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     </a:t>
            </a:r>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shield        - 1000 </a:t>
            </a:r>
            <a:r>
              <a:rPr lang="en-US" sz="1400" dirty="0">
                <a:solidFill>
                  <a:srgbClr val="0070C0"/>
                </a:solidFill>
                <a:latin typeface="Arial" panose="020B0604020202020204" pitchFamily="34" charset="0"/>
                <a:cs typeface="Arial" panose="020B0604020202020204" pitchFamily="34" charset="0"/>
              </a:rPr>
              <a:t>kg</a:t>
            </a:r>
          </a:p>
          <a:p>
            <a:r>
              <a:rPr lang="en-US" sz="1400" dirty="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    - </a:t>
            </a:r>
            <a:r>
              <a:rPr lang="en-US" sz="1400" dirty="0">
                <a:solidFill>
                  <a:srgbClr val="0070C0"/>
                </a:solidFill>
                <a:latin typeface="Arial" panose="020B0604020202020204" pitchFamily="34" charset="0"/>
                <a:cs typeface="Arial" panose="020B0604020202020204" pitchFamily="34" charset="0"/>
              </a:rPr>
              <a:t>cold mass - </a:t>
            </a:r>
            <a:r>
              <a:rPr lang="en-US" sz="1400" dirty="0" smtClean="0">
                <a:solidFill>
                  <a:srgbClr val="0070C0"/>
                </a:solidFill>
                <a:latin typeface="Arial" panose="020B0604020202020204" pitchFamily="34" charset="0"/>
                <a:cs typeface="Arial" panose="020B0604020202020204" pitchFamily="34" charset="0"/>
              </a:rPr>
              <a:t>5390 </a:t>
            </a:r>
            <a:r>
              <a:rPr lang="en-US" sz="1400" dirty="0">
                <a:solidFill>
                  <a:srgbClr val="0070C0"/>
                </a:solidFill>
                <a:latin typeface="Arial" panose="020B0604020202020204" pitchFamily="34" charset="0"/>
                <a:cs typeface="Arial" panose="020B0604020202020204" pitchFamily="34" charset="0"/>
              </a:rPr>
              <a:t>kg</a:t>
            </a:r>
          </a:p>
          <a:p>
            <a:r>
              <a:rPr lang="en-US" sz="1400" dirty="0">
                <a:solidFill>
                  <a:srgbClr val="00B050"/>
                </a:solidFill>
                <a:latin typeface="Arial" panose="020B0604020202020204" pitchFamily="34" charset="0"/>
                <a:cs typeface="Arial" panose="020B0604020202020204" pitchFamily="34" charset="0"/>
              </a:rPr>
              <a:t>Total: </a:t>
            </a:r>
            <a:r>
              <a:rPr lang="en-US" sz="1400" dirty="0" smtClean="0">
                <a:solidFill>
                  <a:srgbClr val="00B050"/>
                </a:solidFill>
                <a:latin typeface="Arial" panose="020B0604020202020204" pitchFamily="34" charset="0"/>
                <a:cs typeface="Arial" panose="020B0604020202020204" pitchFamily="34" charset="0"/>
              </a:rPr>
              <a:t> </a:t>
            </a:r>
            <a:r>
              <a:rPr lang="en-US" sz="1400" dirty="0" smtClean="0">
                <a:solidFill>
                  <a:srgbClr val="FF000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~23 </a:t>
            </a:r>
            <a:r>
              <a:rPr lang="en-US" sz="1400" dirty="0">
                <a:solidFill>
                  <a:srgbClr val="0070C0"/>
                </a:solidFill>
                <a:latin typeface="Arial" panose="020B0604020202020204" pitchFamily="34" charset="0"/>
                <a:cs typeface="Arial" panose="020B0604020202020204" pitchFamily="34" charset="0"/>
              </a:rPr>
              <a:t>t</a:t>
            </a:r>
            <a:endParaRPr lang="en-US" sz="14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13038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a:t>
            </a:r>
            <a:r>
              <a:rPr lang="en-US" sz="2400" dirty="0">
                <a:solidFill>
                  <a:srgbClr val="FF0000"/>
                </a:solidFill>
                <a:latin typeface="Comic Sans MS" panose="030F0702030302020204" pitchFamily="66" charset="0"/>
                <a:cs typeface="Times New Roman" panose="02020603050405020304" pitchFamily="18" charset="0"/>
              </a:rPr>
              <a:t>SPD</a:t>
            </a:r>
            <a:r>
              <a:rPr lang="ru-RU" sz="2400" dirty="0">
                <a:solidFill>
                  <a:srgbClr val="FF0000"/>
                </a:solidFill>
                <a:latin typeface="Comic Sans MS" panose="030F0702030302020204" pitchFamily="66" charset="0"/>
                <a:cs typeface="Times New Roman" panose="02020603050405020304" pitchFamily="18" charset="0"/>
              </a:rPr>
              <a:t> Магнит </a:t>
            </a:r>
            <a:r>
              <a:rPr lang="en-US" sz="2400" dirty="0">
                <a:solidFill>
                  <a:srgbClr val="FF0000"/>
                </a:solidFill>
                <a:latin typeface="Comic Sans MS" panose="030F0702030302020204" pitchFamily="66" charset="0"/>
                <a:cs typeface="Times New Roman" panose="02020603050405020304" pitchFamily="18" charset="0"/>
              </a:rPr>
              <a:t>with</a:t>
            </a:r>
            <a:r>
              <a:rPr lang="ru-RU" sz="2400" dirty="0">
                <a:solidFill>
                  <a:srgbClr val="FF0000"/>
                </a:solidFill>
                <a:latin typeface="Comic Sans MS" panose="030F0702030302020204" pitchFamily="66" charset="0"/>
                <a:cs typeface="Times New Roman" panose="02020603050405020304" pitchFamily="18" charset="0"/>
              </a:rPr>
              <a:t> </a:t>
            </a:r>
            <a:r>
              <a:rPr lang="en-US" sz="2400" dirty="0">
                <a:solidFill>
                  <a:srgbClr val="FF0000"/>
                </a:solidFill>
                <a:latin typeface="Comic Sans MS" panose="030F0702030302020204" pitchFamily="66" charset="0"/>
                <a:cs typeface="Times New Roman" panose="02020603050405020304" pitchFamily="18" charset="0"/>
              </a:rPr>
              <a:t>Control Dewar</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4" name="Рисунок 3" descr="1065.820.000.000.СБ_Магнит-Распределительный бокс.pdf - Adobe Acrobat Pro"/>
          <p:cNvPicPr>
            <a:picLocks noChangeAspect="1"/>
          </p:cNvPicPr>
          <p:nvPr/>
        </p:nvPicPr>
        <p:blipFill rotWithShape="1">
          <a:blip r:embed="rId2">
            <a:extLst>
              <a:ext uri="{28A0092B-C50C-407E-A947-70E740481C1C}">
                <a14:useLocalDpi xmlns:a14="http://schemas.microsoft.com/office/drawing/2010/main" val="0"/>
              </a:ext>
            </a:extLst>
          </a:blip>
          <a:srcRect l="19856" t="17006" r="1777" b="7892"/>
          <a:stretch/>
        </p:blipFill>
        <p:spPr>
          <a:xfrm>
            <a:off x="2052734" y="703237"/>
            <a:ext cx="7916408" cy="5653113"/>
          </a:xfrm>
          <a:prstGeom prst="rect">
            <a:avLst/>
          </a:prstGeom>
        </p:spPr>
      </p:pic>
    </p:spTree>
    <p:extLst>
      <p:ext uri="{BB962C8B-B14F-4D97-AF65-F5344CB8AC3E}">
        <p14:creationId xmlns:p14="http://schemas.microsoft.com/office/powerpoint/2010/main" val="3873548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Control </a:t>
            </a:r>
            <a:r>
              <a:rPr lang="en-US" sz="2400" dirty="0">
                <a:solidFill>
                  <a:srgbClr val="FF0000"/>
                </a:solidFill>
                <a:latin typeface="Comic Sans MS" panose="030F0702030302020204" pitchFamily="66" charset="0"/>
                <a:cs typeface="Times New Roman" panose="02020603050405020304" pitchFamily="18" charset="0"/>
              </a:rPr>
              <a:t>Dewar</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7" name="Рисунок 6" descr="1065.820.200.000.СБ_Распределительный бокс.pdf - Adobe Acrobat Pro"/>
          <p:cNvPicPr>
            <a:picLocks noChangeAspect="1"/>
          </p:cNvPicPr>
          <p:nvPr/>
        </p:nvPicPr>
        <p:blipFill rotWithShape="1">
          <a:blip r:embed="rId2" cstate="print">
            <a:extLst>
              <a:ext uri="{28A0092B-C50C-407E-A947-70E740481C1C}">
                <a14:useLocalDpi xmlns:a14="http://schemas.microsoft.com/office/drawing/2010/main" val="0"/>
              </a:ext>
            </a:extLst>
          </a:blip>
          <a:srcRect l="19653" t="16735" r="1575" b="8163"/>
          <a:stretch/>
        </p:blipFill>
        <p:spPr>
          <a:xfrm>
            <a:off x="167950" y="945213"/>
            <a:ext cx="5847681" cy="4154338"/>
          </a:xfrm>
          <a:prstGeom prst="rect">
            <a:avLst/>
          </a:prstGeom>
        </p:spPr>
      </p:pic>
      <p:pic>
        <p:nvPicPr>
          <p:cNvPr id="8" name="Рисунок 7" descr="1065.820.201.000.СБ_Бокс.iam.pdf - Adobe Acrobat Pro"/>
          <p:cNvPicPr>
            <a:picLocks noChangeAspect="1"/>
          </p:cNvPicPr>
          <p:nvPr/>
        </p:nvPicPr>
        <p:blipFill rotWithShape="1">
          <a:blip r:embed="rId3" cstate="print">
            <a:extLst>
              <a:ext uri="{28A0092B-C50C-407E-A947-70E740481C1C}">
                <a14:useLocalDpi xmlns:a14="http://schemas.microsoft.com/office/drawing/2010/main" val="0"/>
              </a:ext>
            </a:extLst>
          </a:blip>
          <a:srcRect l="19451" t="16735" r="1574" b="8163"/>
          <a:stretch/>
        </p:blipFill>
        <p:spPr>
          <a:xfrm>
            <a:off x="6186195" y="945213"/>
            <a:ext cx="5862734" cy="4154338"/>
          </a:xfrm>
          <a:prstGeom prst="rect">
            <a:avLst/>
          </a:prstGeom>
        </p:spPr>
      </p:pic>
    </p:spTree>
    <p:extLst>
      <p:ext uri="{BB962C8B-B14F-4D97-AF65-F5344CB8AC3E}">
        <p14:creationId xmlns:p14="http://schemas.microsoft.com/office/powerpoint/2010/main" val="1913758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1959799" y="764705"/>
            <a:ext cx="8136904" cy="4093428"/>
          </a:xfrm>
          <a:prstGeom prst="rect">
            <a:avLst/>
          </a:prstGeom>
        </p:spPr>
        <p:txBody>
          <a:bodyPr wrap="square">
            <a:spAutoFit/>
          </a:bodyPr>
          <a:lstStyle/>
          <a:p>
            <a:r>
              <a:rPr lang="en-US" sz="2000" dirty="0">
                <a:solidFill>
                  <a:srgbClr val="0070C0"/>
                </a:solidFill>
              </a:rPr>
              <a:t>  </a:t>
            </a:r>
            <a:r>
              <a:rPr lang="en-US" sz="2000" dirty="0"/>
              <a:t/>
            </a:r>
            <a:br>
              <a:rPr lang="en-US" sz="2000" dirty="0"/>
            </a:br>
            <a:r>
              <a:rPr lang="en-US" sz="2000" dirty="0"/>
              <a:t/>
            </a:r>
            <a:br>
              <a:rPr lang="en-US" sz="2000" dirty="0"/>
            </a:br>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p:txBody>
      </p:sp>
      <p:pic>
        <p:nvPicPr>
          <p:cNvPr id="15" name="Рисунок 14"/>
          <p:cNvPicPr/>
          <p:nvPr/>
        </p:nvPicPr>
        <p:blipFill rotWithShape="1">
          <a:blip r:embed="rId2" cstate="print">
            <a:extLst>
              <a:ext uri="{28A0092B-C50C-407E-A947-70E740481C1C}">
                <a14:useLocalDpi xmlns:a14="http://schemas.microsoft.com/office/drawing/2010/main" val="0"/>
              </a:ext>
            </a:extLst>
          </a:blip>
          <a:srcRect l="2252" t="2050" r="3631" b="1368"/>
          <a:stretch/>
        </p:blipFill>
        <p:spPr bwMode="auto">
          <a:xfrm>
            <a:off x="9087072" y="1940909"/>
            <a:ext cx="2664296" cy="1667792"/>
          </a:xfrm>
          <a:prstGeom prst="rect">
            <a:avLst/>
          </a:prstGeom>
          <a:ln>
            <a:noFill/>
          </a:ln>
          <a:extLst>
            <a:ext uri="{53640926-AAD7-44d8-BBD7-CCE9431645EC}">
              <a14:shadowObscured xmlns:wpc="http://schemas.microsoft.com/office/word/2010/wordprocessingCanvas" xmlns:mc="http://schemas.openxmlformats.org/markup-compatibility/2006" xmlns:m="http://schemas.openxmlformats.org/officeDocument/2006/math" xmlns:wp14="http://schemas.microsoft.com/office/word/2010/wordprocessingDrawing" xmlns:wp="http://schemas.openxmlformats.org/drawingml/2006/wordprocessingDrawing" xmlns:w14="http://schemas.microsoft.com/office/word/2010/wordml" xmlns:w15="http://schemas.microsoft.com/office/word/2012/wordml" xmlns:wpg="http://schemas.microsoft.com/office/word/2010/wordprocessingGroup" xmlns:wpi="http://schemas.microsoft.com/office/word/2010/wordprocessingInk" xmlns:wne="http://schemas.microsoft.com/office/word/2006/wordml" xmlns:wps="http://schemas.microsoft.com/office/word/2010/wordprocessingShape" xmlns:pic="http://schemas.openxmlformats.org/drawingml/2006/picture" xmlns:a14="http://schemas.microsoft.com/office/drawing/2010/main" xmlns:w="http://schemas.openxmlformats.org/wordprocessingml/2006/main" xmlns:w10="urn:schemas-microsoft-com:office:word" xmlns:v="urn:schemas-microsoft-com:vml" xmlns:o="urn:schemas-microsoft-com:office:office" xmlns:mv="urn:schemas-microsoft-com:mac:vml" xmlns:mo="http://schemas.microsoft.com/office/mac/office/2008/main" xmlns="" xmlns:lc="http://schemas.openxmlformats.org/drawingml/2006/lockedCanvas"/>
            </a:ext>
          </a:extLst>
        </p:spPr>
      </p:pic>
      <p:pic>
        <p:nvPicPr>
          <p:cNvPr id="8" name="Рисунок 7"/>
          <p:cNvPicPr>
            <a:picLocks noChangeAspect="1"/>
          </p:cNvPicPr>
          <p:nvPr/>
        </p:nvPicPr>
        <p:blipFill rotWithShape="1">
          <a:blip r:embed="rId3" cstate="print">
            <a:extLst>
              <a:ext uri="{28A0092B-C50C-407E-A947-70E740481C1C}">
                <a14:useLocalDpi xmlns:a14="http://schemas.microsoft.com/office/drawing/2010/main" val="0"/>
              </a:ext>
            </a:extLst>
          </a:blip>
          <a:srcRect l="18501" t="5549" r="55512" b="15921"/>
          <a:stretch/>
        </p:blipFill>
        <p:spPr>
          <a:xfrm>
            <a:off x="6725206" y="1492453"/>
            <a:ext cx="1872208" cy="3006879"/>
          </a:xfrm>
          <a:prstGeom prst="rect">
            <a:avLst/>
          </a:prstGeom>
        </p:spPr>
      </p:pic>
      <p:sp>
        <p:nvSpPr>
          <p:cNvPr id="3" name="Прямоугольник 2"/>
          <p:cNvSpPr/>
          <p:nvPr/>
        </p:nvSpPr>
        <p:spPr>
          <a:xfrm>
            <a:off x="1023685" y="5393687"/>
            <a:ext cx="10491555" cy="861774"/>
          </a:xfrm>
          <a:prstGeom prst="rect">
            <a:avLst/>
          </a:prstGeom>
        </p:spPr>
        <p:txBody>
          <a:bodyPr wrap="square">
            <a:spAutoFit/>
          </a:bodyPr>
          <a:lstStyle/>
          <a:p>
            <a:r>
              <a:rPr lang="ru-RU" dirty="0" smtClean="0">
                <a:solidFill>
                  <a:srgbClr val="0070C0"/>
                </a:solidFill>
              </a:rPr>
              <a:t> </a:t>
            </a:r>
            <a:r>
              <a:rPr lang="en-US" sz="1600" dirty="0">
                <a:solidFill>
                  <a:srgbClr val="0070C0"/>
                </a:solidFill>
                <a:latin typeface="Arial" panose="020B0604020202020204" pitchFamily="34" charset="0"/>
                <a:cs typeface="Arial" panose="020B0604020202020204" pitchFamily="34" charset="0"/>
              </a:rPr>
              <a:t>To assemble the magnet, a special stand with an I-beam - 700 GOST 26020-83, 9 meters long, with a guide rail and a roller system (Roller skate </a:t>
            </a:r>
            <a:r>
              <a:rPr lang="en-US" sz="1600" dirty="0" err="1">
                <a:solidFill>
                  <a:srgbClr val="0070C0"/>
                </a:solidFill>
                <a:latin typeface="Arial" panose="020B0604020202020204" pitchFamily="34" charset="0"/>
                <a:cs typeface="Arial" panose="020B0604020202020204" pitchFamily="34" charset="0"/>
              </a:rPr>
              <a:t>Boerkey</a:t>
            </a:r>
            <a:r>
              <a:rPr lang="en-US" sz="1600" dirty="0">
                <a:solidFill>
                  <a:srgbClr val="0070C0"/>
                </a:solidFill>
                <a:latin typeface="Arial" panose="020B0604020202020204" pitchFamily="34" charset="0"/>
                <a:cs typeface="Arial" panose="020B0604020202020204" pitchFamily="34" charset="0"/>
              </a:rPr>
              <a:t> model AM-H) for rolling up the magnet elements, is used.</a:t>
            </a:r>
            <a:r>
              <a:rPr lang="ru-RU"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Such a scenario was used to assemble the PANDA magnet, which was successfully assembled at the </a:t>
            </a:r>
            <a:r>
              <a:rPr lang="en-US" sz="1600" dirty="0" err="1">
                <a:solidFill>
                  <a:srgbClr val="0070C0"/>
                </a:solidFill>
                <a:latin typeface="Arial" panose="020B0604020202020204" pitchFamily="34" charset="0"/>
                <a:cs typeface="Arial" panose="020B0604020202020204" pitchFamily="34" charset="0"/>
              </a:rPr>
              <a:t>Votkinsk</a:t>
            </a:r>
            <a:r>
              <a:rPr lang="en-US" sz="1600" dirty="0">
                <a:solidFill>
                  <a:srgbClr val="0070C0"/>
                </a:solidFill>
                <a:latin typeface="Arial" panose="020B0604020202020204" pitchFamily="34" charset="0"/>
                <a:cs typeface="Arial" panose="020B0604020202020204" pitchFamily="34" charset="0"/>
              </a:rPr>
              <a:t> plant.</a:t>
            </a:r>
            <a:endParaRPr lang="ru-RU" sz="1600" dirty="0">
              <a:latin typeface="Arial" panose="020B0604020202020204" pitchFamily="34" charset="0"/>
              <a:cs typeface="Arial" panose="020B0604020202020204" pitchFamily="34" charset="0"/>
            </a:endParaRPr>
          </a:p>
        </p:txBody>
      </p:sp>
      <p:sp>
        <p:nvSpPr>
          <p:cNvPr id="4" name="Прямоугольник 3"/>
          <p:cNvSpPr/>
          <p:nvPr/>
        </p:nvSpPr>
        <p:spPr>
          <a:xfrm>
            <a:off x="3702918" y="95160"/>
            <a:ext cx="4139224" cy="369332"/>
          </a:xfrm>
          <a:prstGeom prst="rect">
            <a:avLst/>
          </a:prstGeom>
        </p:spPr>
        <p:txBody>
          <a:bodyPr wrap="square">
            <a:spAutoFit/>
          </a:bodyPr>
          <a:lstStyle/>
          <a:p>
            <a:pPr algn="ctr"/>
            <a:r>
              <a:rPr lang="en-US" dirty="0">
                <a:solidFill>
                  <a:srgbClr val="FF0000"/>
                </a:solidFill>
                <a:latin typeface="Times New Roman" panose="02020603050405020304" pitchFamily="18" charset="0"/>
                <a:cs typeface="Times New Roman" panose="02020603050405020304" pitchFamily="18" charset="0"/>
              </a:rPr>
              <a:t>Magnet Assembly Procedure</a:t>
            </a:r>
            <a:endParaRPr lang="ru-RU" dirty="0">
              <a:solidFill>
                <a:srgbClr val="FF0000"/>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rotWithShape="1">
          <a:blip r:embed="rId4">
            <a:extLst>
              <a:ext uri="{28A0092B-C50C-407E-A947-70E740481C1C}">
                <a14:useLocalDpi xmlns:a14="http://schemas.microsoft.com/office/drawing/2010/main" val="0"/>
              </a:ext>
            </a:extLst>
          </a:blip>
          <a:srcRect l="13449" t="12106" r="31180" b="6150"/>
          <a:stretch/>
        </p:blipFill>
        <p:spPr>
          <a:xfrm>
            <a:off x="633472" y="786404"/>
            <a:ext cx="5569528" cy="4352846"/>
          </a:xfrm>
          <a:prstGeom prst="rect">
            <a:avLst/>
          </a:prstGeom>
        </p:spPr>
      </p:pic>
      <p:cxnSp>
        <p:nvCxnSpPr>
          <p:cNvPr id="9" name="Прямая со стрелкой 8"/>
          <p:cNvCxnSpPr/>
          <p:nvPr/>
        </p:nvCxnSpPr>
        <p:spPr>
          <a:xfrm flipH="1" flipV="1">
            <a:off x="4773853" y="4474341"/>
            <a:ext cx="593376" cy="35237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0" name="Прямоугольник 9"/>
          <p:cNvSpPr/>
          <p:nvPr/>
        </p:nvSpPr>
        <p:spPr>
          <a:xfrm>
            <a:off x="5324777" y="4726815"/>
            <a:ext cx="1632178" cy="338554"/>
          </a:xfrm>
          <a:prstGeom prst="rect">
            <a:avLst/>
          </a:prstGeom>
        </p:spPr>
        <p:txBody>
          <a:bodyPr wrap="none">
            <a:spAutoFit/>
          </a:bodyPr>
          <a:lstStyle/>
          <a:p>
            <a:r>
              <a:rPr lang="en-US" sz="1600" dirty="0">
                <a:solidFill>
                  <a:srgbClr val="00B050"/>
                </a:solidFill>
                <a:latin typeface="Arial" panose="020B0604020202020204" pitchFamily="34" charset="0"/>
                <a:cs typeface="Arial" panose="020B0604020202020204" pitchFamily="34" charset="0"/>
              </a:rPr>
              <a:t>Assembly stand</a:t>
            </a:r>
            <a:endParaRPr lang="ru-RU" sz="1600" dirty="0">
              <a:solidFill>
                <a:srgbClr val="00B050"/>
              </a:solidFill>
            </a:endParaRPr>
          </a:p>
        </p:txBody>
      </p:sp>
      <p:cxnSp>
        <p:nvCxnSpPr>
          <p:cNvPr id="11" name="Прямая со стрелкой 10"/>
          <p:cNvCxnSpPr/>
          <p:nvPr/>
        </p:nvCxnSpPr>
        <p:spPr>
          <a:xfrm>
            <a:off x="9641826" y="1189139"/>
            <a:ext cx="307885" cy="1015504"/>
          </a:xfrm>
          <a:prstGeom prst="straightConnector1">
            <a:avLst/>
          </a:prstGeom>
          <a:ln>
            <a:solidFill>
              <a:srgbClr val="FF0000"/>
            </a:solidFill>
            <a:tailEnd type="triangle"/>
          </a:ln>
        </p:spPr>
        <p:style>
          <a:lnRef idx="2">
            <a:schemeClr val="accent2"/>
          </a:lnRef>
          <a:fillRef idx="0">
            <a:schemeClr val="accent2"/>
          </a:fillRef>
          <a:effectRef idx="1">
            <a:schemeClr val="accent2"/>
          </a:effectRef>
          <a:fontRef idx="minor">
            <a:schemeClr val="tx1"/>
          </a:fontRef>
        </p:style>
      </p:cxnSp>
      <p:sp>
        <p:nvSpPr>
          <p:cNvPr id="12" name="Прямоугольник 11"/>
          <p:cNvSpPr/>
          <p:nvPr/>
        </p:nvSpPr>
        <p:spPr>
          <a:xfrm>
            <a:off x="8900502" y="893387"/>
            <a:ext cx="1873718" cy="338554"/>
          </a:xfrm>
          <a:prstGeom prst="rect">
            <a:avLst/>
          </a:prstGeom>
        </p:spPr>
        <p:txBody>
          <a:bodyPr wrap="none">
            <a:spAutoFit/>
          </a:bodyPr>
          <a:lstStyle/>
          <a:p>
            <a:r>
              <a:rPr lang="en-US" sz="1600" dirty="0">
                <a:solidFill>
                  <a:srgbClr val="00B0F0"/>
                </a:solidFill>
              </a:rPr>
              <a:t>Roller skate </a:t>
            </a:r>
            <a:r>
              <a:rPr lang="en-US" sz="1600" dirty="0" err="1">
                <a:solidFill>
                  <a:srgbClr val="00B0F0"/>
                </a:solidFill>
              </a:rPr>
              <a:t>Boerkey</a:t>
            </a:r>
            <a:endParaRPr lang="ru-RU" sz="1600" dirty="0">
              <a:solidFill>
                <a:srgbClr val="00B0F0"/>
              </a:solidFill>
            </a:endParaRPr>
          </a:p>
        </p:txBody>
      </p:sp>
      <p:sp>
        <p:nvSpPr>
          <p:cNvPr id="16" name="Прямоугольник 15"/>
          <p:cNvSpPr/>
          <p:nvPr/>
        </p:nvSpPr>
        <p:spPr>
          <a:xfrm>
            <a:off x="3138771" y="745834"/>
            <a:ext cx="2294952" cy="276999"/>
          </a:xfrm>
          <a:prstGeom prst="rect">
            <a:avLst/>
          </a:prstGeom>
        </p:spPr>
        <p:txBody>
          <a:bodyPr wrap="square">
            <a:spAutoFit/>
          </a:bodyPr>
          <a:lstStyle/>
          <a:p>
            <a:r>
              <a:rPr lang="en-US" sz="1200" dirty="0">
                <a:solidFill>
                  <a:srgbClr val="00B050"/>
                </a:solidFill>
              </a:rPr>
              <a:t>Cryostat flange support</a:t>
            </a:r>
            <a:endParaRPr lang="ru-RU" sz="1200" dirty="0">
              <a:solidFill>
                <a:srgbClr val="00B050"/>
              </a:solidFill>
              <a:latin typeface="Arial" panose="020B0604020202020204" pitchFamily="34" charset="0"/>
              <a:cs typeface="Arial" panose="020B0604020202020204" pitchFamily="34" charset="0"/>
            </a:endParaRPr>
          </a:p>
        </p:txBody>
      </p:sp>
      <p:cxnSp>
        <p:nvCxnSpPr>
          <p:cNvPr id="18" name="Прямая со стрелкой 17"/>
          <p:cNvCxnSpPr/>
          <p:nvPr/>
        </p:nvCxnSpPr>
        <p:spPr>
          <a:xfrm flipH="1">
            <a:off x="2563838" y="893387"/>
            <a:ext cx="597005" cy="92367"/>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22" name="Прямоугольник 21"/>
          <p:cNvSpPr/>
          <p:nvPr/>
        </p:nvSpPr>
        <p:spPr>
          <a:xfrm>
            <a:off x="3151279" y="1147746"/>
            <a:ext cx="3159049" cy="276999"/>
          </a:xfrm>
          <a:prstGeom prst="rect">
            <a:avLst/>
          </a:prstGeom>
        </p:spPr>
        <p:txBody>
          <a:bodyPr wrap="square">
            <a:spAutoFit/>
          </a:bodyPr>
          <a:lstStyle/>
          <a:p>
            <a:r>
              <a:rPr lang="en-US" sz="1200" dirty="0">
                <a:solidFill>
                  <a:srgbClr val="00B050"/>
                </a:solidFill>
              </a:rPr>
              <a:t>Cryostat Inner Shell Support</a:t>
            </a:r>
            <a:endParaRPr lang="ru-RU" sz="1200" dirty="0">
              <a:solidFill>
                <a:srgbClr val="00B050"/>
              </a:solidFill>
              <a:latin typeface="Arial" panose="020B0604020202020204" pitchFamily="34" charset="0"/>
              <a:cs typeface="Arial" panose="020B0604020202020204" pitchFamily="34" charset="0"/>
            </a:endParaRPr>
          </a:p>
        </p:txBody>
      </p:sp>
      <p:sp>
        <p:nvSpPr>
          <p:cNvPr id="23" name="Прямоугольник 22"/>
          <p:cNvSpPr/>
          <p:nvPr/>
        </p:nvSpPr>
        <p:spPr>
          <a:xfrm>
            <a:off x="3160843" y="1639996"/>
            <a:ext cx="2407792" cy="276999"/>
          </a:xfrm>
          <a:prstGeom prst="rect">
            <a:avLst/>
          </a:prstGeom>
        </p:spPr>
        <p:txBody>
          <a:bodyPr wrap="square">
            <a:spAutoFit/>
          </a:bodyPr>
          <a:lstStyle/>
          <a:p>
            <a:r>
              <a:rPr lang="en-US" sz="1200" dirty="0">
                <a:solidFill>
                  <a:srgbClr val="00B050"/>
                </a:solidFill>
              </a:rPr>
              <a:t>Inner </a:t>
            </a:r>
            <a:r>
              <a:rPr lang="en-US" sz="1200" dirty="0" smtClean="0">
                <a:solidFill>
                  <a:srgbClr val="00B050"/>
                </a:solidFill>
              </a:rPr>
              <a:t>Shield support</a:t>
            </a:r>
            <a:endParaRPr lang="ru-RU" sz="1200" dirty="0">
              <a:solidFill>
                <a:srgbClr val="00B050"/>
              </a:solidFill>
              <a:latin typeface="Arial" panose="020B0604020202020204" pitchFamily="34" charset="0"/>
              <a:cs typeface="Arial" panose="020B0604020202020204" pitchFamily="34" charset="0"/>
            </a:endParaRPr>
          </a:p>
        </p:txBody>
      </p:sp>
      <p:sp>
        <p:nvSpPr>
          <p:cNvPr id="24" name="Прямоугольник 23"/>
          <p:cNvSpPr/>
          <p:nvPr/>
        </p:nvSpPr>
        <p:spPr>
          <a:xfrm>
            <a:off x="3148862" y="2042686"/>
            <a:ext cx="2119408" cy="276999"/>
          </a:xfrm>
          <a:prstGeom prst="rect">
            <a:avLst/>
          </a:prstGeom>
        </p:spPr>
        <p:txBody>
          <a:bodyPr wrap="square">
            <a:spAutoFit/>
          </a:bodyPr>
          <a:lstStyle/>
          <a:p>
            <a:r>
              <a:rPr lang="en-US" sz="1200" dirty="0">
                <a:solidFill>
                  <a:srgbClr val="00B050"/>
                </a:solidFill>
              </a:rPr>
              <a:t>Cold mass support</a:t>
            </a:r>
            <a:endParaRPr lang="ru-RU" sz="1200" dirty="0">
              <a:solidFill>
                <a:srgbClr val="00B050"/>
              </a:solidFill>
              <a:latin typeface="Arial" panose="020B0604020202020204" pitchFamily="34" charset="0"/>
              <a:cs typeface="Arial" panose="020B0604020202020204" pitchFamily="34" charset="0"/>
            </a:endParaRPr>
          </a:p>
        </p:txBody>
      </p:sp>
      <p:sp>
        <p:nvSpPr>
          <p:cNvPr id="25" name="Прямоугольник 24"/>
          <p:cNvSpPr/>
          <p:nvPr/>
        </p:nvSpPr>
        <p:spPr>
          <a:xfrm>
            <a:off x="3160843" y="2463616"/>
            <a:ext cx="2335432" cy="276999"/>
          </a:xfrm>
          <a:prstGeom prst="rect">
            <a:avLst/>
          </a:prstGeom>
        </p:spPr>
        <p:txBody>
          <a:bodyPr wrap="square">
            <a:spAutoFit/>
          </a:bodyPr>
          <a:lstStyle/>
          <a:p>
            <a:r>
              <a:rPr lang="en-US" sz="1200" dirty="0" smtClean="0">
                <a:solidFill>
                  <a:srgbClr val="00B050"/>
                </a:solidFill>
              </a:rPr>
              <a:t>Outer Shield support</a:t>
            </a:r>
          </a:p>
        </p:txBody>
      </p:sp>
      <p:cxnSp>
        <p:nvCxnSpPr>
          <p:cNvPr id="26" name="Прямая со стрелкой 25"/>
          <p:cNvCxnSpPr/>
          <p:nvPr/>
        </p:nvCxnSpPr>
        <p:spPr>
          <a:xfrm flipH="1">
            <a:off x="2757638" y="1285967"/>
            <a:ext cx="469212" cy="137261"/>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27" name="Прямая со стрелкой 26"/>
          <p:cNvCxnSpPr/>
          <p:nvPr/>
        </p:nvCxnSpPr>
        <p:spPr>
          <a:xfrm flipH="1">
            <a:off x="2778619" y="1777422"/>
            <a:ext cx="448231" cy="136942"/>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28" name="Прямая со стрелкой 27"/>
          <p:cNvCxnSpPr/>
          <p:nvPr/>
        </p:nvCxnSpPr>
        <p:spPr>
          <a:xfrm flipH="1">
            <a:off x="2778619" y="2148665"/>
            <a:ext cx="448231" cy="231531"/>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cxnSp>
        <p:nvCxnSpPr>
          <p:cNvPr id="29" name="Прямая со стрелкой 28"/>
          <p:cNvCxnSpPr/>
          <p:nvPr/>
        </p:nvCxnSpPr>
        <p:spPr>
          <a:xfrm flipH="1">
            <a:off x="2862340" y="2632228"/>
            <a:ext cx="364510" cy="285154"/>
          </a:xfrm>
          <a:prstGeom prst="straightConnector1">
            <a:avLst/>
          </a:prstGeom>
          <a:ln>
            <a:solidFill>
              <a:srgbClr val="FF0000"/>
            </a:solidFill>
            <a:tailEnd type="triangle"/>
          </a:ln>
        </p:spPr>
        <p:style>
          <a:lnRef idx="3">
            <a:schemeClr val="accent5"/>
          </a:lnRef>
          <a:fillRef idx="0">
            <a:schemeClr val="accent5"/>
          </a:fillRef>
          <a:effectRef idx="2">
            <a:schemeClr val="accent5"/>
          </a:effectRef>
          <a:fontRef idx="minor">
            <a:schemeClr val="tx1"/>
          </a:fontRef>
        </p:style>
      </p:cxnSp>
      <p:sp>
        <p:nvSpPr>
          <p:cNvPr id="2" name="Дата 1"/>
          <p:cNvSpPr>
            <a:spLocks noGrp="1"/>
          </p:cNvSpPr>
          <p:nvPr>
            <p:ph type="dt" sz="half" idx="10"/>
          </p:nvPr>
        </p:nvSpPr>
        <p:spPr/>
        <p:txBody>
          <a:bodyPr/>
          <a:lstStyle/>
          <a:p>
            <a:pPr>
              <a:defRPr/>
            </a:pPr>
            <a:fld id="{D2D9EFD0-AA5C-4652-B4B6-46FB6769E84A}" type="datetime1">
              <a:rPr lang="ru-RU" altLang="en-US" smtClean="0"/>
              <a:t>24.09.2025</a:t>
            </a:fld>
            <a:endParaRPr lang="en-US" altLang="en-US" sz="1800">
              <a:solidFill>
                <a:schemeClr val="tx1"/>
              </a:solidFill>
            </a:endParaRPr>
          </a:p>
        </p:txBody>
      </p:sp>
      <p:sp>
        <p:nvSpPr>
          <p:cNvPr id="6" name="Нижний колонтитул 5"/>
          <p:cNvSpPr>
            <a:spLocks noGrp="1"/>
          </p:cNvSpPr>
          <p:nvPr>
            <p:ph type="ftr" sz="quarter" idx="11"/>
          </p:nvPr>
        </p:nvSpPr>
        <p:spPr/>
        <p:txBody>
          <a:bodyPr/>
          <a:lstStyle/>
          <a:p>
            <a:pPr>
              <a:defRPr/>
            </a:pPr>
            <a:r>
              <a:rPr lang="sv-SE" altLang="en-US" smtClean="0"/>
              <a:t>S.Pivovarov, E. Pyata, BINP, SPD Magnet</a:t>
            </a:r>
            <a:endParaRPr lang="en-US" altLang="en-US"/>
          </a:p>
        </p:txBody>
      </p:sp>
    </p:spTree>
    <p:extLst>
      <p:ext uri="{BB962C8B-B14F-4D97-AF65-F5344CB8AC3E}">
        <p14:creationId xmlns:p14="http://schemas.microsoft.com/office/powerpoint/2010/main" val="23239094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Рисунок 16"/>
          <p:cNvPicPr>
            <a:picLocks noChangeAspect="1"/>
          </p:cNvPicPr>
          <p:nvPr/>
        </p:nvPicPr>
        <p:blipFill rotWithShape="1">
          <a:blip r:embed="rId2" cstate="print">
            <a:extLst>
              <a:ext uri="{28A0092B-C50C-407E-A947-70E740481C1C}">
                <a14:useLocalDpi xmlns:a14="http://schemas.microsoft.com/office/drawing/2010/main" val="0"/>
              </a:ext>
            </a:extLst>
          </a:blip>
          <a:srcRect l="8551" t="5184" r="38213" b="14755"/>
          <a:stretch/>
        </p:blipFill>
        <p:spPr>
          <a:xfrm>
            <a:off x="3842577" y="3263581"/>
            <a:ext cx="3355806" cy="2690473"/>
          </a:xfrm>
          <a:prstGeom prst="rect">
            <a:avLst/>
          </a:prstGeom>
        </p:spPr>
      </p:pic>
      <p:sp>
        <p:nvSpPr>
          <p:cNvPr id="13" name="Прямоугольник 12"/>
          <p:cNvSpPr/>
          <p:nvPr/>
        </p:nvSpPr>
        <p:spPr>
          <a:xfrm>
            <a:off x="1959799" y="764705"/>
            <a:ext cx="8136904" cy="4093428"/>
          </a:xfrm>
          <a:prstGeom prst="rect">
            <a:avLst/>
          </a:prstGeom>
        </p:spPr>
        <p:txBody>
          <a:bodyPr wrap="square">
            <a:spAutoFit/>
          </a:bodyPr>
          <a:lstStyle/>
          <a:p>
            <a:r>
              <a:rPr lang="en-US" sz="2000" dirty="0">
                <a:solidFill>
                  <a:srgbClr val="0070C0"/>
                </a:solidFill>
              </a:rPr>
              <a:t>  </a:t>
            </a:r>
            <a:r>
              <a:rPr lang="en-US" sz="2000" dirty="0"/>
              <a:t/>
            </a:r>
            <a:br>
              <a:rPr lang="en-US" sz="2000" dirty="0"/>
            </a:br>
            <a:r>
              <a:rPr lang="en-US" sz="2000" dirty="0"/>
              <a:t/>
            </a:r>
            <a:br>
              <a:rPr lang="en-US" sz="2000" dirty="0"/>
            </a:br>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p:txBody>
      </p:sp>
      <p:sp>
        <p:nvSpPr>
          <p:cNvPr id="3" name="Прямоугольник 2"/>
          <p:cNvSpPr/>
          <p:nvPr/>
        </p:nvSpPr>
        <p:spPr>
          <a:xfrm>
            <a:off x="946194" y="6219452"/>
            <a:ext cx="10009130" cy="369332"/>
          </a:xfrm>
          <a:prstGeom prst="rect">
            <a:avLst/>
          </a:prstGeom>
        </p:spPr>
        <p:txBody>
          <a:bodyPr wrap="square">
            <a:spAutoFit/>
          </a:bodyPr>
          <a:lstStyle/>
          <a:p>
            <a:r>
              <a:rPr lang="ru-RU" dirty="0" smtClean="0">
                <a:solidFill>
                  <a:srgbClr val="0070C0"/>
                </a:solidFill>
              </a:rPr>
              <a:t> </a:t>
            </a:r>
            <a:endParaRPr lang="ru-RU" dirty="0"/>
          </a:p>
        </p:txBody>
      </p:sp>
      <p:sp>
        <p:nvSpPr>
          <p:cNvPr id="4" name="Прямоугольник 3"/>
          <p:cNvSpPr/>
          <p:nvPr/>
        </p:nvSpPr>
        <p:spPr>
          <a:xfrm>
            <a:off x="3702918" y="95160"/>
            <a:ext cx="4139224" cy="369332"/>
          </a:xfrm>
          <a:prstGeom prst="rect">
            <a:avLst/>
          </a:prstGeom>
        </p:spPr>
        <p:txBody>
          <a:bodyPr wrap="square">
            <a:spAutoFit/>
          </a:bodyPr>
          <a:lstStyle/>
          <a:p>
            <a:pPr algn="ctr"/>
            <a:r>
              <a:rPr lang="en-US" dirty="0">
                <a:solidFill>
                  <a:srgbClr val="FF0000"/>
                </a:solidFill>
                <a:latin typeface="Times New Roman" panose="02020603050405020304" pitchFamily="18" charset="0"/>
                <a:cs typeface="Times New Roman" panose="02020603050405020304" pitchFamily="18" charset="0"/>
              </a:rPr>
              <a:t>Magnet Assembly Procedure</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690038" y="2807650"/>
            <a:ext cx="2294952" cy="276999"/>
          </a:xfrm>
          <a:prstGeom prst="rect">
            <a:avLst/>
          </a:prstGeom>
        </p:spPr>
        <p:txBody>
          <a:bodyPr wrap="square">
            <a:spAutoFit/>
          </a:bodyPr>
          <a:lstStyle/>
          <a:p>
            <a:r>
              <a:rPr lang="en-US" sz="1200" dirty="0">
                <a:solidFill>
                  <a:srgbClr val="0070C0"/>
                </a:solidFill>
              </a:rPr>
              <a:t>Installing the outer shell</a:t>
            </a:r>
            <a:endParaRPr lang="ru-RU" sz="1200" dirty="0">
              <a:solidFill>
                <a:srgbClr val="0070C0"/>
              </a:solidFill>
              <a:latin typeface="Arial" panose="020B0604020202020204" pitchFamily="34" charset="0"/>
              <a:cs typeface="Arial" panose="020B0604020202020204" pitchFamily="34" charset="0"/>
            </a:endParaRPr>
          </a:p>
        </p:txBody>
      </p:sp>
      <p:sp>
        <p:nvSpPr>
          <p:cNvPr id="23" name="Прямоугольник 22"/>
          <p:cNvSpPr/>
          <p:nvPr/>
        </p:nvSpPr>
        <p:spPr>
          <a:xfrm>
            <a:off x="4390821" y="2793576"/>
            <a:ext cx="2407792" cy="276999"/>
          </a:xfrm>
          <a:prstGeom prst="rect">
            <a:avLst/>
          </a:prstGeom>
        </p:spPr>
        <p:txBody>
          <a:bodyPr wrap="square">
            <a:spAutoFit/>
          </a:bodyPr>
          <a:lstStyle/>
          <a:p>
            <a:r>
              <a:rPr lang="en-US" sz="1200" dirty="0">
                <a:solidFill>
                  <a:srgbClr val="0070C0"/>
                </a:solidFill>
              </a:rPr>
              <a:t>Installing </a:t>
            </a:r>
            <a:r>
              <a:rPr lang="en-US" sz="1200" dirty="0" smtClean="0">
                <a:solidFill>
                  <a:srgbClr val="0070C0"/>
                </a:solidFill>
              </a:rPr>
              <a:t>the outer shield</a:t>
            </a:r>
            <a:endParaRPr lang="ru-RU" sz="1200" dirty="0">
              <a:solidFill>
                <a:srgbClr val="0070C0"/>
              </a:solidFill>
              <a:latin typeface="Arial" panose="020B0604020202020204" pitchFamily="34" charset="0"/>
              <a:cs typeface="Arial" panose="020B0604020202020204" pitchFamily="34" charset="0"/>
            </a:endParaRPr>
          </a:p>
        </p:txBody>
      </p:sp>
      <p:sp>
        <p:nvSpPr>
          <p:cNvPr id="24" name="Прямоугольник 23"/>
          <p:cNvSpPr/>
          <p:nvPr/>
        </p:nvSpPr>
        <p:spPr>
          <a:xfrm>
            <a:off x="690038" y="6058085"/>
            <a:ext cx="2119408" cy="276999"/>
          </a:xfrm>
          <a:prstGeom prst="rect">
            <a:avLst/>
          </a:prstGeom>
        </p:spPr>
        <p:txBody>
          <a:bodyPr wrap="square">
            <a:spAutoFit/>
          </a:bodyPr>
          <a:lstStyle/>
          <a:p>
            <a:r>
              <a:rPr lang="en-US" sz="1200" dirty="0">
                <a:solidFill>
                  <a:srgbClr val="0070C0"/>
                </a:solidFill>
              </a:rPr>
              <a:t>Installing </a:t>
            </a:r>
            <a:r>
              <a:rPr lang="en-US" sz="1200" dirty="0" smtClean="0">
                <a:solidFill>
                  <a:srgbClr val="0070C0"/>
                </a:solidFill>
              </a:rPr>
              <a:t>the Cold Mass</a:t>
            </a:r>
            <a:endParaRPr lang="ru-RU" sz="1200" dirty="0">
              <a:solidFill>
                <a:srgbClr val="0070C0"/>
              </a:solidFill>
              <a:latin typeface="Arial" panose="020B0604020202020204" pitchFamily="34" charset="0"/>
              <a:cs typeface="Arial" panose="020B0604020202020204" pitchFamily="34" charset="0"/>
            </a:endParaRPr>
          </a:p>
        </p:txBody>
      </p:sp>
      <p:cxnSp>
        <p:nvCxnSpPr>
          <p:cNvPr id="29" name="Прямая со стрелкой 28"/>
          <p:cNvCxnSpPr/>
          <p:nvPr/>
        </p:nvCxnSpPr>
        <p:spPr>
          <a:xfrm>
            <a:off x="4966470" y="3589436"/>
            <a:ext cx="279706" cy="25278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 name="Рисунок 1"/>
          <p:cNvPicPr>
            <a:picLocks noChangeAspect="1"/>
          </p:cNvPicPr>
          <p:nvPr/>
        </p:nvPicPr>
        <p:blipFill rotWithShape="1">
          <a:blip r:embed="rId3" cstate="print">
            <a:extLst>
              <a:ext uri="{28A0092B-C50C-407E-A947-70E740481C1C}">
                <a14:useLocalDpi xmlns:a14="http://schemas.microsoft.com/office/drawing/2010/main" val="0"/>
              </a:ext>
            </a:extLst>
          </a:blip>
          <a:srcRect l="10554" t="6145" r="28660" b="12839"/>
          <a:stretch/>
        </p:blipFill>
        <p:spPr>
          <a:xfrm>
            <a:off x="523887" y="560433"/>
            <a:ext cx="3096572" cy="2233143"/>
          </a:xfrm>
          <a:prstGeom prst="rect">
            <a:avLst/>
          </a:prstGeom>
        </p:spPr>
      </p:pic>
      <p:pic>
        <p:nvPicPr>
          <p:cNvPr id="6" name="Рисунок 5"/>
          <p:cNvPicPr>
            <a:picLocks noChangeAspect="1"/>
          </p:cNvPicPr>
          <p:nvPr/>
        </p:nvPicPr>
        <p:blipFill rotWithShape="1">
          <a:blip r:embed="rId4" cstate="print">
            <a:extLst>
              <a:ext uri="{28A0092B-C50C-407E-A947-70E740481C1C}">
                <a14:useLocalDpi xmlns:a14="http://schemas.microsoft.com/office/drawing/2010/main" val="0"/>
              </a:ext>
            </a:extLst>
          </a:blip>
          <a:srcRect l="12404" t="5433" r="32512" b="23376"/>
          <a:stretch/>
        </p:blipFill>
        <p:spPr>
          <a:xfrm>
            <a:off x="3942663" y="492296"/>
            <a:ext cx="3325462" cy="2325498"/>
          </a:xfrm>
          <a:prstGeom prst="rect">
            <a:avLst/>
          </a:prstGeom>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l="5846" t="4024" r="39060" b="14018"/>
          <a:stretch/>
        </p:blipFill>
        <p:spPr>
          <a:xfrm>
            <a:off x="7507869" y="318918"/>
            <a:ext cx="3150999" cy="2498876"/>
          </a:xfrm>
          <a:prstGeom prst="rect">
            <a:avLst/>
          </a:prstGeom>
        </p:spPr>
      </p:pic>
      <p:sp>
        <p:nvSpPr>
          <p:cNvPr id="30" name="Прямоугольник 29"/>
          <p:cNvSpPr/>
          <p:nvPr/>
        </p:nvSpPr>
        <p:spPr>
          <a:xfrm>
            <a:off x="8043539" y="2808515"/>
            <a:ext cx="2407792" cy="276999"/>
          </a:xfrm>
          <a:prstGeom prst="rect">
            <a:avLst/>
          </a:prstGeom>
        </p:spPr>
        <p:txBody>
          <a:bodyPr wrap="square">
            <a:spAutoFit/>
          </a:bodyPr>
          <a:lstStyle/>
          <a:p>
            <a:r>
              <a:rPr lang="en-US" sz="1200" dirty="0" smtClean="0">
                <a:solidFill>
                  <a:srgbClr val="0070C0"/>
                </a:solidFill>
              </a:rPr>
              <a:t>Position </a:t>
            </a:r>
            <a:r>
              <a:rPr lang="en-US" sz="1200" dirty="0">
                <a:solidFill>
                  <a:srgbClr val="0070C0"/>
                </a:solidFill>
              </a:rPr>
              <a:t>the outer shield</a:t>
            </a:r>
            <a:endParaRPr lang="ru-RU" sz="1200" dirty="0">
              <a:solidFill>
                <a:srgbClr val="0070C0"/>
              </a:solidFill>
              <a:latin typeface="Arial" panose="020B0604020202020204" pitchFamily="34" charset="0"/>
              <a:cs typeface="Arial" panose="020B0604020202020204" pitchFamily="34" charset="0"/>
            </a:endParaRPr>
          </a:p>
        </p:txBody>
      </p:sp>
      <p:pic>
        <p:nvPicPr>
          <p:cNvPr id="14" name="Рисунок 13"/>
          <p:cNvPicPr>
            <a:picLocks noChangeAspect="1"/>
          </p:cNvPicPr>
          <p:nvPr/>
        </p:nvPicPr>
        <p:blipFill rotWithShape="1">
          <a:blip r:embed="rId6" cstate="print">
            <a:extLst>
              <a:ext uri="{28A0092B-C50C-407E-A947-70E740481C1C}">
                <a14:useLocalDpi xmlns:a14="http://schemas.microsoft.com/office/drawing/2010/main" val="0"/>
              </a:ext>
            </a:extLst>
          </a:blip>
          <a:srcRect l="5393" t="5184" r="38675" b="14320"/>
          <a:stretch/>
        </p:blipFill>
        <p:spPr>
          <a:xfrm>
            <a:off x="497788" y="3635780"/>
            <a:ext cx="3006671" cy="2306772"/>
          </a:xfrm>
          <a:prstGeom prst="rect">
            <a:avLst/>
          </a:prstGeom>
        </p:spPr>
      </p:pic>
      <p:sp>
        <p:nvSpPr>
          <p:cNvPr id="31" name="Прямоугольник 30"/>
          <p:cNvSpPr/>
          <p:nvPr/>
        </p:nvSpPr>
        <p:spPr>
          <a:xfrm>
            <a:off x="3907193" y="6058085"/>
            <a:ext cx="3725721" cy="276999"/>
          </a:xfrm>
          <a:prstGeom prst="rect">
            <a:avLst/>
          </a:prstGeom>
        </p:spPr>
        <p:txBody>
          <a:bodyPr wrap="square">
            <a:spAutoFit/>
          </a:bodyPr>
          <a:lstStyle/>
          <a:p>
            <a:r>
              <a:rPr lang="en-US" sz="1200" dirty="0" smtClean="0">
                <a:solidFill>
                  <a:srgbClr val="0070C0"/>
                </a:solidFill>
              </a:rPr>
              <a:t>Position the Cold </a:t>
            </a:r>
            <a:r>
              <a:rPr lang="en-US" sz="1200" dirty="0">
                <a:solidFill>
                  <a:srgbClr val="0070C0"/>
                </a:solidFill>
              </a:rPr>
              <a:t>M</a:t>
            </a:r>
            <a:r>
              <a:rPr lang="en-US" sz="1200" dirty="0" smtClean="0">
                <a:solidFill>
                  <a:srgbClr val="0070C0"/>
                </a:solidFill>
              </a:rPr>
              <a:t>ass. Fixing </a:t>
            </a:r>
            <a:r>
              <a:rPr lang="en-US" sz="1200" dirty="0">
                <a:solidFill>
                  <a:srgbClr val="0070C0"/>
                </a:solidFill>
              </a:rPr>
              <a:t>on temporary segments</a:t>
            </a:r>
            <a:endParaRPr lang="ru-RU" sz="1200" dirty="0">
              <a:solidFill>
                <a:srgbClr val="0070C0"/>
              </a:solidFill>
              <a:latin typeface="Arial" panose="020B0604020202020204" pitchFamily="34" charset="0"/>
              <a:cs typeface="Arial" panose="020B0604020202020204" pitchFamily="34" charset="0"/>
            </a:endParaRPr>
          </a:p>
        </p:txBody>
      </p:sp>
      <p:sp>
        <p:nvSpPr>
          <p:cNvPr id="32" name="Прямоугольник 31"/>
          <p:cNvSpPr/>
          <p:nvPr/>
        </p:nvSpPr>
        <p:spPr>
          <a:xfrm>
            <a:off x="4847933" y="3317720"/>
            <a:ext cx="770999" cy="276999"/>
          </a:xfrm>
          <a:prstGeom prst="rect">
            <a:avLst/>
          </a:prstGeom>
        </p:spPr>
        <p:txBody>
          <a:bodyPr wrap="square">
            <a:spAutoFit/>
          </a:bodyPr>
          <a:lstStyle/>
          <a:p>
            <a:r>
              <a:rPr lang="ru-RU" sz="1200" dirty="0" smtClean="0">
                <a:solidFill>
                  <a:srgbClr val="0070C0"/>
                </a:solidFill>
              </a:rPr>
              <a:t>Сегмент</a:t>
            </a:r>
            <a:endParaRPr lang="ru-RU" sz="1200" dirty="0">
              <a:solidFill>
                <a:srgbClr val="0070C0"/>
              </a:solidFill>
              <a:latin typeface="Arial" panose="020B0604020202020204" pitchFamily="34" charset="0"/>
              <a:cs typeface="Arial" panose="020B0604020202020204" pitchFamily="34" charset="0"/>
            </a:endParaRPr>
          </a:p>
        </p:txBody>
      </p:sp>
      <p:pic>
        <p:nvPicPr>
          <p:cNvPr id="36" name="Рисунок 35"/>
          <p:cNvPicPr>
            <a:picLocks noChangeAspect="1"/>
          </p:cNvPicPr>
          <p:nvPr/>
        </p:nvPicPr>
        <p:blipFill rotWithShape="1">
          <a:blip r:embed="rId7" cstate="print">
            <a:extLst>
              <a:ext uri="{28A0092B-C50C-407E-A947-70E740481C1C}">
                <a14:useLocalDpi xmlns:a14="http://schemas.microsoft.com/office/drawing/2010/main" val="0"/>
              </a:ext>
            </a:extLst>
          </a:blip>
          <a:srcRect l="10555" t="19310" r="39368" b="38900"/>
          <a:stretch/>
        </p:blipFill>
        <p:spPr>
          <a:xfrm>
            <a:off x="4012070" y="3386630"/>
            <a:ext cx="890702" cy="405612"/>
          </a:xfrm>
          <a:prstGeom prst="rect">
            <a:avLst/>
          </a:prstGeom>
        </p:spPr>
      </p:pic>
      <p:pic>
        <p:nvPicPr>
          <p:cNvPr id="37" name="Рисунок 36"/>
          <p:cNvPicPr>
            <a:picLocks noChangeAspect="1"/>
          </p:cNvPicPr>
          <p:nvPr/>
        </p:nvPicPr>
        <p:blipFill rotWithShape="1">
          <a:blip r:embed="rId8" cstate="print">
            <a:extLst>
              <a:ext uri="{28A0092B-C50C-407E-A947-70E740481C1C}">
                <a14:useLocalDpi xmlns:a14="http://schemas.microsoft.com/office/drawing/2010/main" val="0"/>
              </a:ext>
            </a:extLst>
          </a:blip>
          <a:srcRect l="8012" t="1037" r="28505" b="6049"/>
          <a:stretch/>
        </p:blipFill>
        <p:spPr>
          <a:xfrm>
            <a:off x="7830098" y="3090203"/>
            <a:ext cx="3536366" cy="2828235"/>
          </a:xfrm>
          <a:prstGeom prst="rect">
            <a:avLst/>
          </a:prstGeom>
        </p:spPr>
      </p:pic>
      <p:sp>
        <p:nvSpPr>
          <p:cNvPr id="38" name="Прямоугольник 37"/>
          <p:cNvSpPr/>
          <p:nvPr/>
        </p:nvSpPr>
        <p:spPr>
          <a:xfrm>
            <a:off x="8717572" y="5988701"/>
            <a:ext cx="2407792" cy="276999"/>
          </a:xfrm>
          <a:prstGeom prst="rect">
            <a:avLst/>
          </a:prstGeom>
        </p:spPr>
        <p:txBody>
          <a:bodyPr wrap="square">
            <a:spAutoFit/>
          </a:bodyPr>
          <a:lstStyle/>
          <a:p>
            <a:r>
              <a:rPr lang="en-US" sz="1200" dirty="0">
                <a:solidFill>
                  <a:srgbClr val="0070C0"/>
                </a:solidFill>
              </a:rPr>
              <a:t>Installing the </a:t>
            </a:r>
            <a:r>
              <a:rPr lang="en-US" sz="1200" dirty="0" smtClean="0">
                <a:solidFill>
                  <a:srgbClr val="0070C0"/>
                </a:solidFill>
              </a:rPr>
              <a:t>inner </a:t>
            </a:r>
            <a:r>
              <a:rPr lang="en-US" sz="1200" dirty="0">
                <a:solidFill>
                  <a:srgbClr val="0070C0"/>
                </a:solidFill>
              </a:rPr>
              <a:t>shield</a:t>
            </a:r>
            <a:endParaRPr lang="ru-RU" sz="1200" dirty="0">
              <a:solidFill>
                <a:srgbClr val="0070C0"/>
              </a:solidFill>
              <a:latin typeface="Arial" panose="020B0604020202020204" pitchFamily="34" charset="0"/>
              <a:cs typeface="Arial" panose="020B0604020202020204" pitchFamily="34" charset="0"/>
            </a:endParaRPr>
          </a:p>
        </p:txBody>
      </p:sp>
      <p:sp>
        <p:nvSpPr>
          <p:cNvPr id="5" name="Дата 4"/>
          <p:cNvSpPr>
            <a:spLocks noGrp="1"/>
          </p:cNvSpPr>
          <p:nvPr>
            <p:ph type="dt" sz="half" idx="10"/>
          </p:nvPr>
        </p:nvSpPr>
        <p:spPr/>
        <p:txBody>
          <a:bodyPr/>
          <a:lstStyle/>
          <a:p>
            <a:pPr>
              <a:defRPr/>
            </a:pPr>
            <a:fld id="{D2B3EDE1-B867-4031-9DC7-D53977C20CC3}" type="datetime1">
              <a:rPr lang="ru-RU" altLang="en-US" smtClean="0"/>
              <a:t>24.09.2025</a:t>
            </a:fld>
            <a:endParaRPr lang="en-US" altLang="en-US" sz="1800">
              <a:solidFill>
                <a:schemeClr val="tx1"/>
              </a:solidFill>
            </a:endParaRPr>
          </a:p>
        </p:txBody>
      </p:sp>
      <p:sp>
        <p:nvSpPr>
          <p:cNvPr id="8" name="Нижний колонтитул 7"/>
          <p:cNvSpPr>
            <a:spLocks noGrp="1"/>
          </p:cNvSpPr>
          <p:nvPr>
            <p:ph type="ftr" sz="quarter" idx="11"/>
          </p:nvPr>
        </p:nvSpPr>
        <p:spPr/>
        <p:txBody>
          <a:bodyPr/>
          <a:lstStyle/>
          <a:p>
            <a:pPr>
              <a:defRPr/>
            </a:pPr>
            <a:r>
              <a:rPr lang="sv-SE" altLang="en-US" smtClean="0"/>
              <a:t>S.Pivovarov, E. Pyata, BINP, SPD Magnet</a:t>
            </a:r>
            <a:endParaRPr lang="en-US" altLang="en-US"/>
          </a:p>
        </p:txBody>
      </p:sp>
    </p:spTree>
    <p:extLst>
      <p:ext uri="{BB962C8B-B14F-4D97-AF65-F5344CB8AC3E}">
        <p14:creationId xmlns:p14="http://schemas.microsoft.com/office/powerpoint/2010/main" val="24571952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p:cNvPicPr>
            <a:picLocks noChangeAspect="1"/>
          </p:cNvPicPr>
          <p:nvPr/>
        </p:nvPicPr>
        <p:blipFill rotWithShape="1">
          <a:blip r:embed="rId2" cstate="print">
            <a:extLst>
              <a:ext uri="{28A0092B-C50C-407E-A947-70E740481C1C}">
                <a14:useLocalDpi xmlns:a14="http://schemas.microsoft.com/office/drawing/2010/main" val="0"/>
              </a:ext>
            </a:extLst>
          </a:blip>
          <a:srcRect l="5856" t="6808" r="39831" b="19333"/>
          <a:stretch/>
        </p:blipFill>
        <p:spPr>
          <a:xfrm>
            <a:off x="509280" y="537099"/>
            <a:ext cx="3193638" cy="2409951"/>
          </a:xfrm>
          <a:prstGeom prst="rect">
            <a:avLst/>
          </a:prstGeom>
        </p:spPr>
      </p:pic>
      <p:sp>
        <p:nvSpPr>
          <p:cNvPr id="13" name="Прямоугольник 12"/>
          <p:cNvSpPr/>
          <p:nvPr/>
        </p:nvSpPr>
        <p:spPr>
          <a:xfrm>
            <a:off x="1959799" y="764705"/>
            <a:ext cx="8136904" cy="4093428"/>
          </a:xfrm>
          <a:prstGeom prst="rect">
            <a:avLst/>
          </a:prstGeom>
        </p:spPr>
        <p:txBody>
          <a:bodyPr wrap="square">
            <a:spAutoFit/>
          </a:bodyPr>
          <a:lstStyle/>
          <a:p>
            <a:r>
              <a:rPr lang="en-US" sz="2000" dirty="0">
                <a:solidFill>
                  <a:srgbClr val="0070C0"/>
                </a:solidFill>
              </a:rPr>
              <a:t>  </a:t>
            </a:r>
            <a:r>
              <a:rPr lang="en-US" sz="2000" dirty="0"/>
              <a:t/>
            </a:r>
            <a:br>
              <a:rPr lang="en-US" sz="2000" dirty="0"/>
            </a:br>
            <a:r>
              <a:rPr lang="en-US" sz="2000" dirty="0"/>
              <a:t/>
            </a:r>
            <a:br>
              <a:rPr lang="en-US" sz="2000" dirty="0"/>
            </a:br>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p:txBody>
      </p:sp>
      <p:sp>
        <p:nvSpPr>
          <p:cNvPr id="4" name="Прямоугольник 3"/>
          <p:cNvSpPr/>
          <p:nvPr/>
        </p:nvSpPr>
        <p:spPr>
          <a:xfrm>
            <a:off x="3702918" y="95160"/>
            <a:ext cx="4139224" cy="369332"/>
          </a:xfrm>
          <a:prstGeom prst="rect">
            <a:avLst/>
          </a:prstGeom>
        </p:spPr>
        <p:txBody>
          <a:bodyPr wrap="square">
            <a:spAutoFit/>
          </a:bodyPr>
          <a:lstStyle/>
          <a:p>
            <a:pPr algn="ctr"/>
            <a:r>
              <a:rPr lang="en-US" dirty="0">
                <a:solidFill>
                  <a:srgbClr val="FF0000"/>
                </a:solidFill>
                <a:latin typeface="Times New Roman" panose="02020603050405020304" pitchFamily="18" charset="0"/>
                <a:cs typeface="Times New Roman" panose="02020603050405020304" pitchFamily="18" charset="0"/>
              </a:rPr>
              <a:t>Magnet Assembly Procedure</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4503341" y="3124950"/>
            <a:ext cx="2407792" cy="276999"/>
          </a:xfrm>
          <a:prstGeom prst="rect">
            <a:avLst/>
          </a:prstGeom>
        </p:spPr>
        <p:txBody>
          <a:bodyPr wrap="square">
            <a:spAutoFit/>
          </a:bodyPr>
          <a:lstStyle/>
          <a:p>
            <a:r>
              <a:rPr lang="en-US" sz="1200" dirty="0">
                <a:solidFill>
                  <a:srgbClr val="0070C0"/>
                </a:solidFill>
              </a:rPr>
              <a:t>Installing the inner shell</a:t>
            </a:r>
            <a:endParaRPr lang="ru-RU" sz="1200" dirty="0">
              <a:solidFill>
                <a:srgbClr val="0070C0"/>
              </a:solidFill>
              <a:latin typeface="Arial" panose="020B0604020202020204" pitchFamily="34" charset="0"/>
              <a:cs typeface="Arial" panose="020B0604020202020204" pitchFamily="34" charset="0"/>
            </a:endParaRPr>
          </a:p>
        </p:txBody>
      </p:sp>
      <p:sp>
        <p:nvSpPr>
          <p:cNvPr id="24" name="Прямоугольник 23"/>
          <p:cNvSpPr/>
          <p:nvPr/>
        </p:nvSpPr>
        <p:spPr>
          <a:xfrm>
            <a:off x="612275" y="6205567"/>
            <a:ext cx="6976566" cy="461665"/>
          </a:xfrm>
          <a:prstGeom prst="rect">
            <a:avLst/>
          </a:prstGeom>
        </p:spPr>
        <p:txBody>
          <a:bodyPr wrap="square">
            <a:spAutoFit/>
          </a:bodyPr>
          <a:lstStyle/>
          <a:p>
            <a:r>
              <a:rPr lang="en-US" sz="1200" dirty="0" smtClean="0">
                <a:solidFill>
                  <a:srgbClr val="0070C0"/>
                </a:solidFill>
              </a:rPr>
              <a:t> Fixing </a:t>
            </a:r>
            <a:r>
              <a:rPr lang="en-US" sz="1200" dirty="0">
                <a:solidFill>
                  <a:srgbClr val="0070C0"/>
                </a:solidFill>
              </a:rPr>
              <a:t>of the cold mass on the inner shell. Removal of </a:t>
            </a:r>
            <a:r>
              <a:rPr lang="en-US" sz="1200" dirty="0" smtClean="0">
                <a:solidFill>
                  <a:srgbClr val="0070C0"/>
                </a:solidFill>
              </a:rPr>
              <a:t>the temporary </a:t>
            </a:r>
            <a:r>
              <a:rPr lang="en-US" sz="1200" dirty="0">
                <a:solidFill>
                  <a:srgbClr val="0070C0"/>
                </a:solidFill>
              </a:rPr>
              <a:t>segments </a:t>
            </a:r>
            <a:r>
              <a:rPr lang="en-US" sz="1200" dirty="0" smtClean="0">
                <a:solidFill>
                  <a:srgbClr val="0070C0"/>
                </a:solidFill>
              </a:rPr>
              <a:t>after fixing the cold </a:t>
            </a:r>
            <a:r>
              <a:rPr lang="en-US" sz="1200" dirty="0">
                <a:solidFill>
                  <a:srgbClr val="0070C0"/>
                </a:solidFill>
              </a:rPr>
              <a:t>mass. Installation </a:t>
            </a:r>
            <a:r>
              <a:rPr lang="en-US" sz="1200" dirty="0" smtClean="0">
                <a:solidFill>
                  <a:srgbClr val="0070C0"/>
                </a:solidFill>
              </a:rPr>
              <a:t>all shield </a:t>
            </a:r>
            <a:r>
              <a:rPr lang="en-US" sz="1200" dirty="0">
                <a:solidFill>
                  <a:srgbClr val="0070C0"/>
                </a:solidFill>
              </a:rPr>
              <a:t>flange segments.</a:t>
            </a:r>
            <a:endParaRPr lang="ru-RU" sz="1200" dirty="0">
              <a:solidFill>
                <a:srgbClr val="0070C0"/>
              </a:solidFill>
              <a:latin typeface="Arial" panose="020B0604020202020204" pitchFamily="34" charset="0"/>
              <a:cs typeface="Arial" panose="020B0604020202020204" pitchFamily="34" charset="0"/>
            </a:endParaRPr>
          </a:p>
        </p:txBody>
      </p:sp>
      <p:sp>
        <p:nvSpPr>
          <p:cNvPr id="32" name="Прямоугольник 31"/>
          <p:cNvSpPr/>
          <p:nvPr/>
        </p:nvSpPr>
        <p:spPr>
          <a:xfrm>
            <a:off x="364285" y="562155"/>
            <a:ext cx="1668232" cy="276999"/>
          </a:xfrm>
          <a:prstGeom prst="rect">
            <a:avLst/>
          </a:prstGeom>
        </p:spPr>
        <p:txBody>
          <a:bodyPr wrap="square">
            <a:spAutoFit/>
          </a:bodyPr>
          <a:lstStyle/>
          <a:p>
            <a:r>
              <a:rPr lang="en-US" sz="1200" dirty="0" smtClean="0">
                <a:solidFill>
                  <a:srgbClr val="00B050"/>
                </a:solidFill>
              </a:rPr>
              <a:t>Shield </a:t>
            </a:r>
            <a:r>
              <a:rPr lang="en-US" sz="1200" dirty="0">
                <a:solidFill>
                  <a:srgbClr val="00B050"/>
                </a:solidFill>
              </a:rPr>
              <a:t>flange segments</a:t>
            </a:r>
            <a:endParaRPr lang="ru-RU" sz="1200" dirty="0">
              <a:solidFill>
                <a:srgbClr val="00B050"/>
              </a:solidFill>
              <a:latin typeface="Arial" panose="020B0604020202020204" pitchFamily="34" charset="0"/>
              <a:cs typeface="Arial" panose="020B0604020202020204" pitchFamily="34" charset="0"/>
            </a:endParaRPr>
          </a:p>
        </p:txBody>
      </p:sp>
      <p:sp>
        <p:nvSpPr>
          <p:cNvPr id="38" name="Прямоугольник 37"/>
          <p:cNvSpPr/>
          <p:nvPr/>
        </p:nvSpPr>
        <p:spPr>
          <a:xfrm>
            <a:off x="8748569" y="6159400"/>
            <a:ext cx="2407792" cy="276999"/>
          </a:xfrm>
          <a:prstGeom prst="rect">
            <a:avLst/>
          </a:prstGeom>
        </p:spPr>
        <p:txBody>
          <a:bodyPr wrap="square">
            <a:spAutoFit/>
          </a:bodyPr>
          <a:lstStyle/>
          <a:p>
            <a:r>
              <a:rPr lang="en-US" sz="1200" dirty="0">
                <a:solidFill>
                  <a:srgbClr val="0070C0"/>
                </a:solidFill>
              </a:rPr>
              <a:t>Installation of cryostat flanges</a:t>
            </a:r>
            <a:endParaRPr lang="ru-RU" sz="1200" dirty="0">
              <a:solidFill>
                <a:srgbClr val="0070C0"/>
              </a:solidFill>
              <a:latin typeface="Arial" panose="020B0604020202020204" pitchFamily="34" charset="0"/>
              <a:cs typeface="Arial" panose="020B0604020202020204" pitchFamily="34" charset="0"/>
            </a:endParaRPr>
          </a:p>
        </p:txBody>
      </p:sp>
      <p:sp>
        <p:nvSpPr>
          <p:cNvPr id="22" name="Прямоугольник 21"/>
          <p:cNvSpPr/>
          <p:nvPr/>
        </p:nvSpPr>
        <p:spPr>
          <a:xfrm>
            <a:off x="567550" y="3153192"/>
            <a:ext cx="3235953" cy="461665"/>
          </a:xfrm>
          <a:prstGeom prst="rect">
            <a:avLst/>
          </a:prstGeom>
        </p:spPr>
        <p:txBody>
          <a:bodyPr wrap="square">
            <a:spAutoFit/>
          </a:bodyPr>
          <a:lstStyle/>
          <a:p>
            <a:r>
              <a:rPr lang="en-US" sz="1200" dirty="0" smtClean="0">
                <a:solidFill>
                  <a:srgbClr val="0070C0"/>
                </a:solidFill>
              </a:rPr>
              <a:t>The Inner shield position. </a:t>
            </a:r>
            <a:r>
              <a:rPr lang="en-US" sz="1200" dirty="0">
                <a:solidFill>
                  <a:srgbClr val="0070C0"/>
                </a:solidFill>
              </a:rPr>
              <a:t>Partial installation of </a:t>
            </a:r>
            <a:r>
              <a:rPr lang="en-US" sz="1200" dirty="0" smtClean="0">
                <a:solidFill>
                  <a:srgbClr val="0070C0"/>
                </a:solidFill>
              </a:rPr>
              <a:t>the shield </a:t>
            </a:r>
            <a:r>
              <a:rPr lang="en-US" sz="1200" dirty="0">
                <a:solidFill>
                  <a:srgbClr val="0070C0"/>
                </a:solidFill>
              </a:rPr>
              <a:t>flange segments</a:t>
            </a:r>
            <a:endParaRPr lang="ru-RU" sz="1200" dirty="0">
              <a:solidFill>
                <a:srgbClr val="0070C0"/>
              </a:solidFill>
              <a:latin typeface="Arial" panose="020B0604020202020204" pitchFamily="34" charset="0"/>
              <a:cs typeface="Arial" panose="020B0604020202020204" pitchFamily="34" charset="0"/>
            </a:endParaRPr>
          </a:p>
        </p:txBody>
      </p:sp>
      <p:pic>
        <p:nvPicPr>
          <p:cNvPr id="8" name="Рисунок 7"/>
          <p:cNvPicPr>
            <a:picLocks noChangeAspect="1"/>
          </p:cNvPicPr>
          <p:nvPr/>
        </p:nvPicPr>
        <p:blipFill rotWithShape="1">
          <a:blip r:embed="rId3" cstate="print">
            <a:extLst>
              <a:ext uri="{28A0092B-C50C-407E-A947-70E740481C1C}">
                <a14:useLocalDpi xmlns:a14="http://schemas.microsoft.com/office/drawing/2010/main" val="0"/>
              </a:ext>
            </a:extLst>
          </a:blip>
          <a:srcRect l="8706" t="14510" r="44145" b="36641"/>
          <a:stretch/>
        </p:blipFill>
        <p:spPr>
          <a:xfrm>
            <a:off x="581606" y="848535"/>
            <a:ext cx="783401" cy="442903"/>
          </a:xfrm>
          <a:prstGeom prst="rect">
            <a:avLst/>
          </a:prstGeom>
        </p:spPr>
      </p:pic>
      <p:cxnSp>
        <p:nvCxnSpPr>
          <p:cNvPr id="29" name="Прямая со стрелкой 28"/>
          <p:cNvCxnSpPr>
            <a:stCxn id="8" idx="3"/>
          </p:cNvCxnSpPr>
          <p:nvPr/>
        </p:nvCxnSpPr>
        <p:spPr>
          <a:xfrm>
            <a:off x="1365007" y="1069987"/>
            <a:ext cx="369902" cy="128812"/>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pic>
        <p:nvPicPr>
          <p:cNvPr id="9" name="Рисунок 8"/>
          <p:cNvPicPr>
            <a:picLocks noChangeAspect="1"/>
          </p:cNvPicPr>
          <p:nvPr/>
        </p:nvPicPr>
        <p:blipFill rotWithShape="1">
          <a:blip r:embed="rId4" cstate="print">
            <a:extLst>
              <a:ext uri="{28A0092B-C50C-407E-A947-70E740481C1C}">
                <a14:useLocalDpi xmlns:a14="http://schemas.microsoft.com/office/drawing/2010/main" val="0"/>
              </a:ext>
            </a:extLst>
          </a:blip>
          <a:srcRect l="9630" t="2729" r="31895" b="13804"/>
          <a:stretch/>
        </p:blipFill>
        <p:spPr>
          <a:xfrm>
            <a:off x="4416662" y="506634"/>
            <a:ext cx="3223178" cy="2513994"/>
          </a:xfrm>
          <a:prstGeom prst="rect">
            <a:avLst/>
          </a:prstGeom>
        </p:spPr>
      </p:pic>
      <p:sp>
        <p:nvSpPr>
          <p:cNvPr id="27" name="Прямоугольник 26"/>
          <p:cNvSpPr/>
          <p:nvPr/>
        </p:nvSpPr>
        <p:spPr>
          <a:xfrm>
            <a:off x="8395671" y="3153192"/>
            <a:ext cx="2407792" cy="276999"/>
          </a:xfrm>
          <a:prstGeom prst="rect">
            <a:avLst/>
          </a:prstGeom>
        </p:spPr>
        <p:txBody>
          <a:bodyPr wrap="square">
            <a:spAutoFit/>
          </a:bodyPr>
          <a:lstStyle/>
          <a:p>
            <a:r>
              <a:rPr lang="en-US" sz="1200" dirty="0" smtClean="0">
                <a:solidFill>
                  <a:srgbClr val="0070C0"/>
                </a:solidFill>
              </a:rPr>
              <a:t>The Inner shell </a:t>
            </a:r>
            <a:r>
              <a:rPr lang="en-US" sz="1200" dirty="0">
                <a:solidFill>
                  <a:srgbClr val="0070C0"/>
                </a:solidFill>
              </a:rPr>
              <a:t>position.</a:t>
            </a:r>
            <a:endParaRPr lang="ru-RU" sz="1200" dirty="0">
              <a:solidFill>
                <a:srgbClr val="0070C0"/>
              </a:solidFill>
              <a:latin typeface="Arial" panose="020B0604020202020204" pitchFamily="34" charset="0"/>
              <a:cs typeface="Arial" panose="020B0604020202020204" pitchFamily="34" charset="0"/>
            </a:endParaRPr>
          </a:p>
        </p:txBody>
      </p:sp>
      <p:pic>
        <p:nvPicPr>
          <p:cNvPr id="12" name="Рисунок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7617" y="3998649"/>
            <a:ext cx="3711224" cy="2059436"/>
          </a:xfrm>
          <a:prstGeom prst="rect">
            <a:avLst/>
          </a:prstGeom>
        </p:spPr>
      </p:pic>
      <p:pic>
        <p:nvPicPr>
          <p:cNvPr id="15" name="Рисунок 14"/>
          <p:cNvPicPr>
            <a:picLocks noChangeAspect="1"/>
          </p:cNvPicPr>
          <p:nvPr/>
        </p:nvPicPr>
        <p:blipFill rotWithShape="1">
          <a:blip r:embed="rId6" cstate="print">
            <a:extLst>
              <a:ext uri="{28A0092B-C50C-407E-A947-70E740481C1C}">
                <a14:useLocalDpi xmlns:a14="http://schemas.microsoft.com/office/drawing/2010/main" val="0"/>
              </a:ext>
            </a:extLst>
          </a:blip>
          <a:srcRect l="10323" t="14027" r="46688" b="27107"/>
          <a:stretch/>
        </p:blipFill>
        <p:spPr>
          <a:xfrm>
            <a:off x="364285" y="3749933"/>
            <a:ext cx="3231708" cy="2455634"/>
          </a:xfrm>
          <a:prstGeom prst="rect">
            <a:avLst/>
          </a:prstGeom>
        </p:spPr>
      </p:pic>
      <p:pic>
        <p:nvPicPr>
          <p:cNvPr id="19" name="Рисунок 18"/>
          <p:cNvPicPr>
            <a:picLocks noChangeAspect="1"/>
          </p:cNvPicPr>
          <p:nvPr/>
        </p:nvPicPr>
        <p:blipFill rotWithShape="1">
          <a:blip r:embed="rId7" cstate="print">
            <a:extLst>
              <a:ext uri="{28A0092B-C50C-407E-A947-70E740481C1C}">
                <a14:useLocalDpi xmlns:a14="http://schemas.microsoft.com/office/drawing/2010/main" val="0"/>
              </a:ext>
            </a:extLst>
          </a:blip>
          <a:srcRect l="4700" t="6114" r="40162" b="19332"/>
          <a:stretch/>
        </p:blipFill>
        <p:spPr>
          <a:xfrm>
            <a:off x="8009742" y="568848"/>
            <a:ext cx="3218779" cy="2415093"/>
          </a:xfrm>
          <a:prstGeom prst="rect">
            <a:avLst/>
          </a:prstGeom>
        </p:spPr>
      </p:pic>
      <p:pic>
        <p:nvPicPr>
          <p:cNvPr id="20" name="Рисунок 19"/>
          <p:cNvPicPr>
            <a:picLocks noChangeAspect="1"/>
          </p:cNvPicPr>
          <p:nvPr/>
        </p:nvPicPr>
        <p:blipFill rotWithShape="1">
          <a:blip r:embed="rId8" cstate="print">
            <a:extLst>
              <a:ext uri="{28A0092B-C50C-407E-A947-70E740481C1C}">
                <a14:useLocalDpi xmlns:a14="http://schemas.microsoft.com/office/drawing/2010/main" val="0"/>
              </a:ext>
            </a:extLst>
          </a:blip>
          <a:srcRect l="5547" t="6530" r="40062" b="20166"/>
          <a:stretch/>
        </p:blipFill>
        <p:spPr>
          <a:xfrm>
            <a:off x="8072742" y="3457627"/>
            <a:ext cx="3477128" cy="2600458"/>
          </a:xfrm>
          <a:prstGeom prst="rect">
            <a:avLst/>
          </a:prstGeom>
        </p:spPr>
      </p:pic>
      <p:sp>
        <p:nvSpPr>
          <p:cNvPr id="2" name="Дата 1"/>
          <p:cNvSpPr>
            <a:spLocks noGrp="1"/>
          </p:cNvSpPr>
          <p:nvPr>
            <p:ph type="dt" sz="half" idx="10"/>
          </p:nvPr>
        </p:nvSpPr>
        <p:spPr>
          <a:xfrm>
            <a:off x="11156360" y="6436399"/>
            <a:ext cx="899967" cy="365125"/>
          </a:xfrm>
        </p:spPr>
        <p:txBody>
          <a:bodyPr/>
          <a:lstStyle/>
          <a:p>
            <a:pPr>
              <a:defRPr/>
            </a:pPr>
            <a:fld id="{2DAC6AF3-CF03-4F2E-9D7D-18B60059E83C}" type="datetime1">
              <a:rPr lang="ru-RU" altLang="en-US" smtClean="0"/>
              <a:t>24.09.2025</a:t>
            </a:fld>
            <a:endParaRPr lang="en-US" altLang="en-US" sz="1800" dirty="0">
              <a:solidFill>
                <a:schemeClr val="tx1"/>
              </a:solidFill>
            </a:endParaRPr>
          </a:p>
        </p:txBody>
      </p:sp>
      <p:sp>
        <p:nvSpPr>
          <p:cNvPr id="3" name="Нижний колонтитул 2"/>
          <p:cNvSpPr>
            <a:spLocks noGrp="1"/>
          </p:cNvSpPr>
          <p:nvPr>
            <p:ph type="ftr" sz="quarter" idx="11"/>
          </p:nvPr>
        </p:nvSpPr>
        <p:spPr>
          <a:xfrm>
            <a:off x="4053905" y="6436398"/>
            <a:ext cx="4114800" cy="365125"/>
          </a:xfrm>
        </p:spPr>
        <p:txBody>
          <a:bodyPr/>
          <a:lstStyle/>
          <a:p>
            <a:pPr>
              <a:defRPr/>
            </a:pPr>
            <a:r>
              <a:rPr lang="sv-SE" altLang="en-US" dirty="0" smtClean="0"/>
              <a:t>S.Pivovarov, E. Pyata, BINP, SPD Magnet</a:t>
            </a:r>
            <a:endParaRPr lang="en-US" altLang="en-US" dirty="0"/>
          </a:p>
        </p:txBody>
      </p:sp>
    </p:spTree>
    <p:extLst>
      <p:ext uri="{BB962C8B-B14F-4D97-AF65-F5344CB8AC3E}">
        <p14:creationId xmlns:p14="http://schemas.microsoft.com/office/powerpoint/2010/main" val="8931851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2042853" y="662229"/>
            <a:ext cx="8136904" cy="4093428"/>
          </a:xfrm>
          <a:prstGeom prst="rect">
            <a:avLst/>
          </a:prstGeom>
        </p:spPr>
        <p:txBody>
          <a:bodyPr wrap="square">
            <a:spAutoFit/>
          </a:bodyPr>
          <a:lstStyle/>
          <a:p>
            <a:r>
              <a:rPr lang="en-US" sz="2000" dirty="0">
                <a:solidFill>
                  <a:srgbClr val="0070C0"/>
                </a:solidFill>
              </a:rPr>
              <a:t>  </a:t>
            </a:r>
            <a:r>
              <a:rPr lang="en-US" sz="2000" dirty="0"/>
              <a:t/>
            </a:r>
            <a:br>
              <a:rPr lang="en-US" sz="2000" dirty="0"/>
            </a:br>
            <a:r>
              <a:rPr lang="en-US" sz="2000" dirty="0"/>
              <a:t/>
            </a:r>
            <a:br>
              <a:rPr lang="en-US" sz="2000" dirty="0"/>
            </a:br>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a:p>
            <a:endParaRPr lang="en-US" sz="2000" dirty="0">
              <a:solidFill>
                <a:srgbClr val="0070C0"/>
              </a:solidFill>
            </a:endParaRPr>
          </a:p>
        </p:txBody>
      </p:sp>
      <p:sp>
        <p:nvSpPr>
          <p:cNvPr id="4" name="Прямоугольник 3"/>
          <p:cNvSpPr/>
          <p:nvPr/>
        </p:nvSpPr>
        <p:spPr>
          <a:xfrm>
            <a:off x="3702918" y="95160"/>
            <a:ext cx="4139224" cy="369332"/>
          </a:xfrm>
          <a:prstGeom prst="rect">
            <a:avLst/>
          </a:prstGeom>
        </p:spPr>
        <p:txBody>
          <a:bodyPr wrap="square">
            <a:spAutoFit/>
          </a:bodyPr>
          <a:lstStyle/>
          <a:p>
            <a:pPr algn="ctr"/>
            <a:r>
              <a:rPr lang="en-US" dirty="0" smtClean="0">
                <a:solidFill>
                  <a:srgbClr val="FF0000"/>
                </a:solidFill>
                <a:latin typeface="Times New Roman" panose="02020603050405020304" pitchFamily="18" charset="0"/>
                <a:cs typeface="Times New Roman" panose="02020603050405020304" pitchFamily="18" charset="0"/>
              </a:rPr>
              <a:t>Calculation</a:t>
            </a:r>
            <a:endParaRPr lang="ru-RU" dirty="0">
              <a:solidFill>
                <a:srgbClr val="FF0000"/>
              </a:solidFill>
              <a:latin typeface="Times New Roman" panose="02020603050405020304" pitchFamily="18" charset="0"/>
              <a:cs typeface="Times New Roman" panose="02020603050405020304" pitchFamily="18" charset="0"/>
            </a:endParaRPr>
          </a:p>
        </p:txBody>
      </p:sp>
      <p:sp>
        <p:nvSpPr>
          <p:cNvPr id="38" name="Прямоугольник 37"/>
          <p:cNvSpPr/>
          <p:nvPr/>
        </p:nvSpPr>
        <p:spPr>
          <a:xfrm>
            <a:off x="8748569" y="6159400"/>
            <a:ext cx="2407792" cy="276999"/>
          </a:xfrm>
          <a:prstGeom prst="rect">
            <a:avLst/>
          </a:prstGeom>
        </p:spPr>
        <p:txBody>
          <a:bodyPr wrap="square">
            <a:spAutoFit/>
          </a:bodyPr>
          <a:lstStyle/>
          <a:p>
            <a:r>
              <a:rPr lang="en-US" sz="1200" dirty="0">
                <a:solidFill>
                  <a:srgbClr val="0070C0"/>
                </a:solidFill>
              </a:rPr>
              <a:t>Installation of cryostat flanges</a:t>
            </a:r>
            <a:endParaRPr lang="ru-RU" sz="1200" dirty="0">
              <a:solidFill>
                <a:srgbClr val="0070C0"/>
              </a:solidFill>
              <a:latin typeface="Arial" panose="020B0604020202020204" pitchFamily="34" charset="0"/>
              <a:cs typeface="Arial" panose="020B0604020202020204" pitchFamily="34" charset="0"/>
            </a:endParaRPr>
          </a:p>
        </p:txBody>
      </p:sp>
      <p:sp>
        <p:nvSpPr>
          <p:cNvPr id="2" name="Дата 1"/>
          <p:cNvSpPr>
            <a:spLocks noGrp="1"/>
          </p:cNvSpPr>
          <p:nvPr>
            <p:ph type="dt" sz="half" idx="10"/>
          </p:nvPr>
        </p:nvSpPr>
        <p:spPr>
          <a:xfrm>
            <a:off x="11156360" y="6436399"/>
            <a:ext cx="899967" cy="365125"/>
          </a:xfrm>
        </p:spPr>
        <p:txBody>
          <a:bodyPr/>
          <a:lstStyle/>
          <a:p>
            <a:pPr>
              <a:defRPr/>
            </a:pPr>
            <a:fld id="{2DAC6AF3-CF03-4F2E-9D7D-18B60059E83C}" type="datetime1">
              <a:rPr lang="ru-RU" altLang="en-US" smtClean="0"/>
              <a:t>24.09.2025</a:t>
            </a:fld>
            <a:endParaRPr lang="en-US" altLang="en-US" sz="1800" dirty="0">
              <a:solidFill>
                <a:schemeClr val="tx1"/>
              </a:solidFill>
            </a:endParaRPr>
          </a:p>
        </p:txBody>
      </p:sp>
      <p:sp>
        <p:nvSpPr>
          <p:cNvPr id="3" name="Нижний колонтитул 2"/>
          <p:cNvSpPr>
            <a:spLocks noGrp="1"/>
          </p:cNvSpPr>
          <p:nvPr>
            <p:ph type="ftr" sz="quarter" idx="11"/>
          </p:nvPr>
        </p:nvSpPr>
        <p:spPr>
          <a:xfrm>
            <a:off x="4053905" y="6436398"/>
            <a:ext cx="4114800" cy="365125"/>
          </a:xfrm>
        </p:spPr>
        <p:txBody>
          <a:bodyPr/>
          <a:lstStyle/>
          <a:p>
            <a:pPr>
              <a:defRPr/>
            </a:pPr>
            <a:r>
              <a:rPr lang="sv-SE" altLang="en-US" dirty="0" smtClean="0"/>
              <a:t>S.Pivovarov, E. Pyata, BINP, SPD Magnet</a:t>
            </a:r>
            <a:endParaRPr lang="en-US" altLang="en-US" dirty="0"/>
          </a:p>
        </p:txBody>
      </p:sp>
      <p:pic>
        <p:nvPicPr>
          <p:cNvPr id="5" name="Рисунок 4" descr="SPD-Magnet_Calculation.doc [Режим ограниченной функциональности] - Word"/>
          <p:cNvPicPr>
            <a:picLocks noChangeAspect="1"/>
          </p:cNvPicPr>
          <p:nvPr/>
        </p:nvPicPr>
        <p:blipFill rotWithShape="1">
          <a:blip r:embed="rId2">
            <a:extLst>
              <a:ext uri="{28A0092B-C50C-407E-A947-70E740481C1C}">
                <a14:useLocalDpi xmlns:a14="http://schemas.microsoft.com/office/drawing/2010/main" val="0"/>
              </a:ext>
            </a:extLst>
          </a:blip>
          <a:srcRect l="38247" t="18686" r="22625" b="22388"/>
          <a:stretch/>
        </p:blipFill>
        <p:spPr>
          <a:xfrm>
            <a:off x="3379723" y="469814"/>
            <a:ext cx="5159857" cy="5828085"/>
          </a:xfrm>
          <a:prstGeom prst="rect">
            <a:avLst/>
          </a:prstGeom>
        </p:spPr>
      </p:pic>
    </p:spTree>
    <p:extLst>
      <p:ext uri="{BB962C8B-B14F-4D97-AF65-F5344CB8AC3E}">
        <p14:creationId xmlns:p14="http://schemas.microsoft.com/office/powerpoint/2010/main" val="3336342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p:cNvPicPr>
            <a:picLocks noChangeAspect="1"/>
          </p:cNvPicPr>
          <p:nvPr/>
        </p:nvPicPr>
        <p:blipFill rotWithShape="1">
          <a:blip r:embed="rId2" cstate="print">
            <a:extLst>
              <a:ext uri="{28A0092B-C50C-407E-A947-70E740481C1C}">
                <a14:useLocalDpi xmlns:a14="http://schemas.microsoft.com/office/drawing/2010/main" val="0"/>
              </a:ext>
            </a:extLst>
          </a:blip>
          <a:srcRect l="18271" t="8163" r="39839" b="23378"/>
          <a:stretch/>
        </p:blipFill>
        <p:spPr>
          <a:xfrm>
            <a:off x="1027086" y="2962124"/>
            <a:ext cx="3685189" cy="3300989"/>
          </a:xfrm>
          <a:prstGeom prst="rect">
            <a:avLst/>
          </a:prstGeom>
        </p:spPr>
      </p:pic>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SPD</a:t>
            </a:r>
            <a:r>
              <a:rPr lang="ru-RU" sz="2400" dirty="0" smtClean="0">
                <a:solidFill>
                  <a:srgbClr val="FF0000"/>
                </a:solidFill>
                <a:latin typeface="Comic Sans MS" panose="030F0702030302020204" pitchFamily="66" charset="0"/>
                <a:cs typeface="Times New Roman" panose="02020603050405020304" pitchFamily="18" charset="0"/>
              </a:rPr>
              <a:t> </a:t>
            </a:r>
            <a:r>
              <a:rPr lang="en-US" sz="2400" dirty="0" smtClean="0">
                <a:solidFill>
                  <a:srgbClr val="FF0000"/>
                </a:solidFill>
                <a:latin typeface="Comic Sans MS" panose="030F0702030302020204" pitchFamily="66" charset="0"/>
                <a:cs typeface="Times New Roman" panose="02020603050405020304" pitchFamily="18" charset="0"/>
              </a:rPr>
              <a:t>Magnet </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sp>
        <p:nvSpPr>
          <p:cNvPr id="9" name="Прямоугольник 8"/>
          <p:cNvSpPr/>
          <p:nvPr/>
        </p:nvSpPr>
        <p:spPr>
          <a:xfrm>
            <a:off x="5860428" y="1401518"/>
            <a:ext cx="5493372" cy="2419124"/>
          </a:xfrm>
          <a:prstGeom prst="rect">
            <a:avLst/>
          </a:prstGeom>
        </p:spPr>
        <p:txBody>
          <a:bodyPr wrap="square">
            <a:spAutoFit/>
          </a:bodyPr>
          <a:lstStyle/>
          <a:p>
            <a:pPr>
              <a:lnSpc>
                <a:spcPct val="105000"/>
              </a:lnSpc>
            </a:pPr>
            <a:r>
              <a:rPr lang="en-US" sz="1600" b="1" u="sng" dirty="0">
                <a:solidFill>
                  <a:srgbClr val="FF0000"/>
                </a:solidFill>
                <a:latin typeface="Arial" panose="020B0604020202020204" pitchFamily="34" charset="0"/>
                <a:ea typeface="Calibri" panose="020F0502020204030204" pitchFamily="34" charset="0"/>
                <a:cs typeface="Arial" panose="020B0604020202020204" pitchFamily="34" charset="0"/>
              </a:rPr>
              <a:t>The main characteristics of the magnet:</a:t>
            </a:r>
          </a:p>
          <a:p>
            <a:pPr>
              <a:lnSpc>
                <a:spcPct val="105000"/>
              </a:lnSpc>
            </a:pPr>
            <a:endPar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endParaRPr>
          </a:p>
          <a:p>
            <a:pPr>
              <a:lnSpc>
                <a:spcPct val="105000"/>
              </a:lnSpc>
            </a:pP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b="1"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Magnetic </a:t>
            </a:r>
            <a:r>
              <a:rPr lang="en-US" sz="1600" b="1"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field</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along the axis - </a:t>
            </a:r>
            <a:r>
              <a:rPr lang="en-US" sz="1600" b="1"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1.0T</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with uniformity ± 2%;</a:t>
            </a:r>
          </a:p>
          <a:p>
            <a:pPr>
              <a:lnSpc>
                <a:spcPct val="105000"/>
              </a:lnSpc>
            </a:pP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The </a:t>
            </a:r>
            <a:r>
              <a:rPr lang="en-US" sz="1600" b="1"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current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is </a:t>
            </a:r>
            <a:r>
              <a:rPr lang="en-US" sz="1600" b="1"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5200 A</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a:t>
            </a:r>
          </a:p>
          <a:p>
            <a:pPr>
              <a:lnSpc>
                <a:spcPct val="105000"/>
              </a:lnSpc>
            </a:pP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b="1"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Conductor type</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Rutherford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type cable consists of 8 strands</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with a diameter of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1.4 mm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and a Cu / NbTi ratio of one, extruded into a matrix of high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purity</a:t>
            </a:r>
            <a:r>
              <a:rPr lang="ru-RU"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600" dirty="0" smtClean="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aluminum Al996, </a:t>
            </a:r>
            <a:r>
              <a:rPr lang="en-US" sz="1600" dirty="0">
                <a:solidFill>
                  <a:schemeClr val="accent1">
                    <a:lumMod val="75000"/>
                  </a:schemeClr>
                </a:solidFill>
                <a:latin typeface="Arial" panose="020B0604020202020204" pitchFamily="34" charset="0"/>
                <a:ea typeface="Calibri" panose="020F0502020204030204" pitchFamily="34" charset="0"/>
                <a:cs typeface="Arial" panose="020B0604020202020204" pitchFamily="34" charset="0"/>
              </a:rPr>
              <a:t>the conductor cross-section at a temperature of 4.5K is 7.90mm in width and 10.90mm in height;</a:t>
            </a:r>
            <a:endParaRPr lang="ru-RU" sz="2000" dirty="0">
              <a:solidFill>
                <a:schemeClr val="accent1">
                  <a:lumMod val="75000"/>
                </a:schemeClr>
              </a:solidFill>
              <a:latin typeface="Comic Sans MS" panose="030F0702030302020204" pitchFamily="66" charset="0"/>
              <a:ea typeface="Calibri" panose="020F0502020204030204" pitchFamily="34" charset="0"/>
              <a:cs typeface="Times New Roman" panose="02020603050405020304" pitchFamily="18" charset="0"/>
            </a:endParaRPr>
          </a:p>
        </p:txBody>
      </p:sp>
      <p:sp>
        <p:nvSpPr>
          <p:cNvPr id="10" name="Прямоугольник 9"/>
          <p:cNvSpPr/>
          <p:nvPr/>
        </p:nvSpPr>
        <p:spPr>
          <a:xfrm>
            <a:off x="69744" y="3741508"/>
            <a:ext cx="1536912" cy="338554"/>
          </a:xfrm>
          <a:prstGeom prst="rect">
            <a:avLst/>
          </a:prstGeom>
        </p:spPr>
        <p:txBody>
          <a:bodyPr wrap="square">
            <a:spAutoFit/>
          </a:bodyPr>
          <a:lstStyle/>
          <a:p>
            <a:r>
              <a:rPr lang="en-US" sz="1600" dirty="0">
                <a:solidFill>
                  <a:srgbClr val="00B050"/>
                </a:solidFill>
              </a:rPr>
              <a:t>Switching </a:t>
            </a:r>
            <a:r>
              <a:rPr lang="en-US" sz="1600" dirty="0" smtClean="0">
                <a:solidFill>
                  <a:srgbClr val="00B050"/>
                </a:solidFill>
              </a:rPr>
              <a:t>box</a:t>
            </a:r>
            <a:endParaRPr lang="ru-RU" sz="1600" dirty="0">
              <a:solidFill>
                <a:srgbClr val="00B050"/>
              </a:solidFill>
            </a:endParaRPr>
          </a:p>
        </p:txBody>
      </p:sp>
      <p:cxnSp>
        <p:nvCxnSpPr>
          <p:cNvPr id="12" name="Прямая со стрелкой 11"/>
          <p:cNvCxnSpPr/>
          <p:nvPr/>
        </p:nvCxnSpPr>
        <p:spPr>
          <a:xfrm flipV="1">
            <a:off x="558589" y="3346848"/>
            <a:ext cx="559222" cy="365891"/>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pic>
        <p:nvPicPr>
          <p:cNvPr id="5" name="Рисунок 4"/>
          <p:cNvPicPr>
            <a:picLocks noChangeAspect="1"/>
          </p:cNvPicPr>
          <p:nvPr/>
        </p:nvPicPr>
        <p:blipFill rotWithShape="1">
          <a:blip r:embed="rId3" cstate="print">
            <a:extLst>
              <a:ext uri="{28A0092B-C50C-407E-A947-70E740481C1C}">
                <a14:useLocalDpi xmlns:a14="http://schemas.microsoft.com/office/drawing/2010/main" val="0"/>
              </a:ext>
            </a:extLst>
          </a:blip>
          <a:srcRect l="23257" t="11053" r="26288" b="9149"/>
          <a:stretch/>
        </p:blipFill>
        <p:spPr>
          <a:xfrm>
            <a:off x="968165" y="85436"/>
            <a:ext cx="3209330" cy="2847919"/>
          </a:xfrm>
          <a:prstGeom prst="rect">
            <a:avLst/>
          </a:prstGeom>
        </p:spPr>
      </p:pic>
      <p:cxnSp>
        <p:nvCxnSpPr>
          <p:cNvPr id="15" name="Прямая со стрелкой 14"/>
          <p:cNvCxnSpPr/>
          <p:nvPr/>
        </p:nvCxnSpPr>
        <p:spPr>
          <a:xfrm flipH="1">
            <a:off x="4017739" y="2575559"/>
            <a:ext cx="319513" cy="723840"/>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6" name="Прямая со стрелкой 15"/>
          <p:cNvCxnSpPr/>
          <p:nvPr/>
        </p:nvCxnSpPr>
        <p:spPr>
          <a:xfrm flipH="1">
            <a:off x="3439865" y="2863083"/>
            <a:ext cx="178155" cy="390043"/>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7" name="Прямая со стрелкой 16"/>
          <p:cNvCxnSpPr/>
          <p:nvPr/>
        </p:nvCxnSpPr>
        <p:spPr>
          <a:xfrm flipH="1">
            <a:off x="3528033" y="2863083"/>
            <a:ext cx="89987" cy="516350"/>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8" name="Прямая со стрелкой 17"/>
          <p:cNvCxnSpPr/>
          <p:nvPr/>
        </p:nvCxnSpPr>
        <p:spPr>
          <a:xfrm flipH="1">
            <a:off x="4580412" y="2750762"/>
            <a:ext cx="236327" cy="42423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9" name="Прямоугольник 18"/>
          <p:cNvSpPr/>
          <p:nvPr/>
        </p:nvSpPr>
        <p:spPr>
          <a:xfrm>
            <a:off x="4531356" y="2442935"/>
            <a:ext cx="900509" cy="338554"/>
          </a:xfrm>
          <a:prstGeom prst="rect">
            <a:avLst/>
          </a:prstGeom>
        </p:spPr>
        <p:txBody>
          <a:bodyPr wrap="square">
            <a:spAutoFit/>
          </a:bodyPr>
          <a:lstStyle/>
          <a:p>
            <a:r>
              <a:rPr lang="en-US" sz="1600" dirty="0" smtClean="0">
                <a:solidFill>
                  <a:srgbClr val="00B050"/>
                </a:solidFill>
              </a:rPr>
              <a:t>Cryostat</a:t>
            </a:r>
            <a:endParaRPr lang="ru-RU" sz="1600" dirty="0">
              <a:solidFill>
                <a:srgbClr val="00B050"/>
              </a:solidFill>
            </a:endParaRPr>
          </a:p>
        </p:txBody>
      </p:sp>
      <p:sp>
        <p:nvSpPr>
          <p:cNvPr id="20" name="Прямоугольник 19"/>
          <p:cNvSpPr/>
          <p:nvPr/>
        </p:nvSpPr>
        <p:spPr>
          <a:xfrm>
            <a:off x="4093735" y="2263158"/>
            <a:ext cx="606601" cy="338554"/>
          </a:xfrm>
          <a:prstGeom prst="rect">
            <a:avLst/>
          </a:prstGeom>
        </p:spPr>
        <p:txBody>
          <a:bodyPr wrap="square">
            <a:spAutoFit/>
          </a:bodyPr>
          <a:lstStyle/>
          <a:p>
            <a:r>
              <a:rPr lang="en-US" sz="1600" dirty="0" smtClean="0">
                <a:solidFill>
                  <a:srgbClr val="00B050"/>
                </a:solidFill>
              </a:rPr>
              <a:t>Coil</a:t>
            </a:r>
            <a:endParaRPr lang="ru-RU" sz="1600" dirty="0">
              <a:solidFill>
                <a:srgbClr val="00B050"/>
              </a:solidFill>
            </a:endParaRPr>
          </a:p>
        </p:txBody>
      </p:sp>
      <p:sp>
        <p:nvSpPr>
          <p:cNvPr id="21" name="Прямоугольник 20"/>
          <p:cNvSpPr/>
          <p:nvPr/>
        </p:nvSpPr>
        <p:spPr>
          <a:xfrm>
            <a:off x="3241605" y="2581485"/>
            <a:ext cx="726837" cy="338554"/>
          </a:xfrm>
          <a:prstGeom prst="rect">
            <a:avLst/>
          </a:prstGeom>
        </p:spPr>
        <p:txBody>
          <a:bodyPr wrap="square">
            <a:spAutoFit/>
          </a:bodyPr>
          <a:lstStyle/>
          <a:p>
            <a:r>
              <a:rPr lang="en-US" sz="1600" dirty="0" smtClean="0">
                <a:solidFill>
                  <a:srgbClr val="00B050"/>
                </a:solidFill>
              </a:rPr>
              <a:t>Shield</a:t>
            </a:r>
            <a:endParaRPr lang="ru-RU" sz="1600" dirty="0">
              <a:solidFill>
                <a:srgbClr val="00B050"/>
              </a:solidFill>
            </a:endParaRPr>
          </a:p>
        </p:txBody>
      </p:sp>
    </p:spTree>
    <p:extLst>
      <p:ext uri="{BB962C8B-B14F-4D97-AF65-F5344CB8AC3E}">
        <p14:creationId xmlns:p14="http://schemas.microsoft.com/office/powerpoint/2010/main" val="7331777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SPD</a:t>
            </a:r>
            <a:r>
              <a:rPr lang="ru-RU" sz="2400" dirty="0" smtClean="0">
                <a:solidFill>
                  <a:srgbClr val="FF0000"/>
                </a:solidFill>
                <a:latin typeface="Comic Sans MS" panose="030F0702030302020204" pitchFamily="66" charset="0"/>
                <a:cs typeface="Times New Roman" panose="02020603050405020304" pitchFamily="18" charset="0"/>
              </a:rPr>
              <a:t> </a:t>
            </a:r>
            <a:r>
              <a:rPr lang="en-US" sz="2400" dirty="0" smtClean="0">
                <a:solidFill>
                  <a:srgbClr val="FF0000"/>
                </a:solidFill>
                <a:latin typeface="Comic Sans MS" panose="030F0702030302020204" pitchFamily="66" charset="0"/>
                <a:cs typeface="Times New Roman" panose="02020603050405020304" pitchFamily="18" charset="0"/>
              </a:rPr>
              <a:t>Magnet </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6" name="Рисунок 5" descr="1065.820.100.000.СБ _Magnet_SPD_AS.pdf - Adobe Acrobat Pro"/>
          <p:cNvPicPr>
            <a:picLocks noChangeAspect="1"/>
          </p:cNvPicPr>
          <p:nvPr/>
        </p:nvPicPr>
        <p:blipFill rotWithShape="1">
          <a:blip r:embed="rId2">
            <a:extLst>
              <a:ext uri="{28A0092B-C50C-407E-A947-70E740481C1C}">
                <a14:useLocalDpi xmlns:a14="http://schemas.microsoft.com/office/drawing/2010/main" val="0"/>
              </a:ext>
            </a:extLst>
          </a:blip>
          <a:srcRect l="19235" t="17000" r="1649" b="8000"/>
          <a:stretch/>
        </p:blipFill>
        <p:spPr>
          <a:xfrm>
            <a:off x="68580" y="576867"/>
            <a:ext cx="8084820" cy="5710904"/>
          </a:xfrm>
          <a:prstGeom prst="rect">
            <a:avLst/>
          </a:prstGeom>
        </p:spPr>
      </p:pic>
      <p:pic>
        <p:nvPicPr>
          <p:cNvPr id="7" name="Рисунок 6" descr="1065.820.100.000.pdf - Adobe Acrobat Pro"/>
          <p:cNvPicPr>
            <a:picLocks noChangeAspect="1"/>
          </p:cNvPicPr>
          <p:nvPr/>
        </p:nvPicPr>
        <p:blipFill rotWithShape="1">
          <a:blip r:embed="rId3" cstate="print">
            <a:extLst>
              <a:ext uri="{28A0092B-C50C-407E-A947-70E740481C1C}">
                <a14:useLocalDpi xmlns:a14="http://schemas.microsoft.com/office/drawing/2010/main" val="0"/>
              </a:ext>
            </a:extLst>
          </a:blip>
          <a:srcRect l="27232" t="9556" r="25907" b="1000"/>
          <a:stretch/>
        </p:blipFill>
        <p:spPr>
          <a:xfrm>
            <a:off x="8153400" y="576867"/>
            <a:ext cx="2053590" cy="2920742"/>
          </a:xfrm>
          <a:prstGeom prst="rect">
            <a:avLst/>
          </a:prstGeom>
        </p:spPr>
      </p:pic>
      <p:pic>
        <p:nvPicPr>
          <p:cNvPr id="8" name="Рисунок 7" descr="1065.820.100.000.pdf - Adobe Acrobat Pro"/>
          <p:cNvPicPr>
            <a:picLocks noChangeAspect="1"/>
          </p:cNvPicPr>
          <p:nvPr/>
        </p:nvPicPr>
        <p:blipFill rotWithShape="1">
          <a:blip r:embed="rId4" cstate="print">
            <a:extLst>
              <a:ext uri="{28A0092B-C50C-407E-A947-70E740481C1C}">
                <a14:useLocalDpi xmlns:a14="http://schemas.microsoft.com/office/drawing/2010/main" val="0"/>
              </a:ext>
            </a:extLst>
          </a:blip>
          <a:srcRect l="27646" t="10222" r="25658" b="1000"/>
          <a:stretch/>
        </p:blipFill>
        <p:spPr>
          <a:xfrm>
            <a:off x="8153400" y="3447098"/>
            <a:ext cx="2053590" cy="2909252"/>
          </a:xfrm>
          <a:prstGeom prst="rect">
            <a:avLst/>
          </a:prstGeom>
        </p:spPr>
      </p:pic>
      <p:pic>
        <p:nvPicPr>
          <p:cNvPr id="11" name="Рисунок 10" descr="1065.820.100.000.pdf - Adobe Acrobat Pro"/>
          <p:cNvPicPr>
            <a:picLocks noChangeAspect="1"/>
          </p:cNvPicPr>
          <p:nvPr/>
        </p:nvPicPr>
        <p:blipFill rotWithShape="1">
          <a:blip r:embed="rId5" cstate="print">
            <a:extLst>
              <a:ext uri="{28A0092B-C50C-407E-A947-70E740481C1C}">
                <a14:useLocalDpi xmlns:a14="http://schemas.microsoft.com/office/drawing/2010/main" val="0"/>
              </a:ext>
            </a:extLst>
          </a:blip>
          <a:srcRect l="28060" t="10111" r="26156" b="1778"/>
          <a:stretch/>
        </p:blipFill>
        <p:spPr>
          <a:xfrm>
            <a:off x="10206990" y="3534154"/>
            <a:ext cx="1920240" cy="2753617"/>
          </a:xfrm>
          <a:prstGeom prst="rect">
            <a:avLst/>
          </a:prstGeom>
        </p:spPr>
      </p:pic>
    </p:spTree>
    <p:extLst>
      <p:ext uri="{BB962C8B-B14F-4D97-AF65-F5344CB8AC3E}">
        <p14:creationId xmlns:p14="http://schemas.microsoft.com/office/powerpoint/2010/main" val="17935104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SPD</a:t>
            </a:r>
            <a:r>
              <a:rPr lang="ru-RU" sz="2400" dirty="0" smtClean="0">
                <a:solidFill>
                  <a:srgbClr val="FF0000"/>
                </a:solidFill>
                <a:latin typeface="Comic Sans MS" panose="030F0702030302020204" pitchFamily="66" charset="0"/>
                <a:cs typeface="Times New Roman" panose="02020603050405020304" pitchFamily="18" charset="0"/>
              </a:rPr>
              <a:t> </a:t>
            </a:r>
            <a:r>
              <a:rPr lang="en-US" sz="2400" dirty="0" smtClean="0">
                <a:solidFill>
                  <a:srgbClr val="FF0000"/>
                </a:solidFill>
                <a:latin typeface="Comic Sans MS" panose="030F0702030302020204" pitchFamily="66" charset="0"/>
                <a:cs typeface="Times New Roman" panose="02020603050405020304" pitchFamily="18" charset="0"/>
              </a:rPr>
              <a:t>Magnet </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4" name="Рисунок 3" descr="1065.820.100.000.СБ _Magnet_SPD_AS.pdf - Adobe Acrobat Pro"/>
          <p:cNvPicPr>
            <a:picLocks noChangeAspect="1"/>
          </p:cNvPicPr>
          <p:nvPr/>
        </p:nvPicPr>
        <p:blipFill rotWithShape="1">
          <a:blip r:embed="rId2">
            <a:extLst>
              <a:ext uri="{28A0092B-C50C-407E-A947-70E740481C1C}">
                <a14:useLocalDpi xmlns:a14="http://schemas.microsoft.com/office/drawing/2010/main" val="0"/>
              </a:ext>
            </a:extLst>
          </a:blip>
          <a:srcRect l="19284" t="17222" r="1648" b="8222"/>
          <a:stretch/>
        </p:blipFill>
        <p:spPr>
          <a:xfrm>
            <a:off x="66092" y="786749"/>
            <a:ext cx="6029908" cy="4236720"/>
          </a:xfrm>
          <a:prstGeom prst="rect">
            <a:avLst/>
          </a:prstGeom>
        </p:spPr>
      </p:pic>
      <p:pic>
        <p:nvPicPr>
          <p:cNvPr id="5" name="Рисунок 4" descr="1065.820.100.000.СБ _Magnet_SPD_AS.pdf - Adobe Acrobat Pro"/>
          <p:cNvPicPr>
            <a:picLocks noChangeAspect="1"/>
          </p:cNvPicPr>
          <p:nvPr/>
        </p:nvPicPr>
        <p:blipFill rotWithShape="1">
          <a:blip r:embed="rId3">
            <a:extLst>
              <a:ext uri="{28A0092B-C50C-407E-A947-70E740481C1C}">
                <a14:useLocalDpi xmlns:a14="http://schemas.microsoft.com/office/drawing/2010/main" val="0"/>
              </a:ext>
            </a:extLst>
          </a:blip>
          <a:srcRect l="19532" t="17000" r="1648" b="8000"/>
          <a:stretch/>
        </p:blipFill>
        <p:spPr>
          <a:xfrm>
            <a:off x="6096000" y="781018"/>
            <a:ext cx="5991510" cy="4248182"/>
          </a:xfrm>
          <a:prstGeom prst="rect">
            <a:avLst/>
          </a:prstGeom>
        </p:spPr>
      </p:pic>
    </p:spTree>
    <p:extLst>
      <p:ext uri="{BB962C8B-B14F-4D97-AF65-F5344CB8AC3E}">
        <p14:creationId xmlns:p14="http://schemas.microsoft.com/office/powerpoint/2010/main" val="37080095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4832" y="5702502"/>
            <a:ext cx="11243894" cy="641179"/>
          </a:xfrm>
        </p:spPr>
        <p:txBody>
          <a:bodyPr>
            <a:noAutofit/>
          </a:bodyPr>
          <a:lstStyle/>
          <a:p>
            <a:r>
              <a:rPr lang="ru-RU" sz="1600" dirty="0" smtClean="0">
                <a:solidFill>
                  <a:srgbClr val="0070C0"/>
                </a:solidFill>
                <a:latin typeface="Arial" panose="020B0604020202020204" pitchFamily="34" charset="0"/>
                <a:cs typeface="Arial" panose="020B0604020202020204" pitchFamily="34" charset="0"/>
              </a:rPr>
              <a:t> </a:t>
            </a:r>
            <a:r>
              <a:rPr lang="en-US" sz="1600" dirty="0" smtClean="0">
                <a:solidFill>
                  <a:srgbClr val="0070C0"/>
                </a:solidFill>
                <a:latin typeface="Arial" panose="020B0604020202020204" pitchFamily="34" charset="0"/>
                <a:cs typeface="Arial" panose="020B0604020202020204" pitchFamily="34" charset="0"/>
              </a:rPr>
              <a:t>Inner </a:t>
            </a:r>
            <a:r>
              <a:rPr lang="en-US" sz="1600" dirty="0">
                <a:solidFill>
                  <a:srgbClr val="0070C0"/>
                </a:solidFill>
                <a:latin typeface="Arial" panose="020B0604020202020204" pitchFamily="34" charset="0"/>
                <a:cs typeface="Arial" panose="020B0604020202020204" pitchFamily="34" charset="0"/>
              </a:rPr>
              <a:t>diameter is </a:t>
            </a:r>
            <a:r>
              <a:rPr lang="en-US" sz="1600" dirty="0" smtClean="0">
                <a:solidFill>
                  <a:srgbClr val="0070C0"/>
                </a:solidFill>
                <a:latin typeface="Arial" panose="020B0604020202020204" pitchFamily="34" charset="0"/>
                <a:cs typeface="Arial" panose="020B0604020202020204" pitchFamily="34" charset="0"/>
              </a:rPr>
              <a:t>40</a:t>
            </a:r>
            <a:r>
              <a:rPr lang="ru-RU" sz="1600" dirty="0" smtClean="0">
                <a:solidFill>
                  <a:srgbClr val="0070C0"/>
                </a:solidFill>
                <a:latin typeface="Arial" panose="020B0604020202020204" pitchFamily="34" charset="0"/>
                <a:cs typeface="Arial" panose="020B0604020202020204" pitchFamily="34" charset="0"/>
              </a:rPr>
              <a:t>08</a:t>
            </a:r>
            <a:r>
              <a:rPr lang="en-US"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mm, </a:t>
            </a:r>
            <a:r>
              <a:rPr lang="ru-RU" sz="1600" dirty="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Outer diameter is </a:t>
            </a:r>
            <a:r>
              <a:rPr lang="ru-RU" sz="1600" dirty="0" smtClean="0">
                <a:solidFill>
                  <a:srgbClr val="0070C0"/>
                </a:solidFill>
                <a:latin typeface="Arial" panose="020B0604020202020204" pitchFamily="34" charset="0"/>
                <a:cs typeface="Arial" panose="020B0604020202020204" pitchFamily="34" charset="0"/>
              </a:rPr>
              <a:t>3</a:t>
            </a:r>
            <a:r>
              <a:rPr lang="en-US" sz="1600" dirty="0" smtClean="0">
                <a:solidFill>
                  <a:srgbClr val="0070C0"/>
                </a:solidFill>
                <a:latin typeface="Arial" panose="020B0604020202020204" pitchFamily="34" charset="0"/>
                <a:cs typeface="Arial" panose="020B0604020202020204" pitchFamily="34" charset="0"/>
              </a:rPr>
              <a:t>46</a:t>
            </a:r>
            <a:r>
              <a:rPr lang="ru-RU" sz="1600" dirty="0" smtClean="0">
                <a:solidFill>
                  <a:srgbClr val="0070C0"/>
                </a:solidFill>
                <a:latin typeface="Arial" panose="020B0604020202020204" pitchFamily="34" charset="0"/>
                <a:cs typeface="Arial" panose="020B0604020202020204" pitchFamily="34" charset="0"/>
              </a:rPr>
              <a:t>8</a:t>
            </a:r>
            <a:r>
              <a:rPr lang="en-US"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mm, </a:t>
            </a:r>
            <a:r>
              <a:rPr lang="ru-RU" sz="1600" dirty="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length is  </a:t>
            </a:r>
            <a:r>
              <a:rPr lang="ru-RU" sz="1600" dirty="0" smtClean="0">
                <a:solidFill>
                  <a:srgbClr val="0070C0"/>
                </a:solidFill>
                <a:latin typeface="Arial" panose="020B0604020202020204" pitchFamily="34" charset="0"/>
                <a:cs typeface="Arial" panose="020B0604020202020204" pitchFamily="34" charset="0"/>
              </a:rPr>
              <a:t>4</a:t>
            </a:r>
            <a:r>
              <a:rPr lang="en-US" sz="1600" dirty="0" smtClean="0">
                <a:solidFill>
                  <a:srgbClr val="0070C0"/>
                </a:solidFill>
                <a:latin typeface="Arial" panose="020B0604020202020204" pitchFamily="34" charset="0"/>
                <a:cs typeface="Arial" panose="020B0604020202020204" pitchFamily="34" charset="0"/>
              </a:rPr>
              <a:t>220 mm</a:t>
            </a:r>
            <a:r>
              <a:rPr lang="ru-RU"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The thickness of the outer shell is 12 mm, the inner shell is 20 mm, the thickness of the flanges is 45 mm. The thickness</a:t>
            </a:r>
            <a:r>
              <a:rPr lang="en-US" sz="1600" dirty="0" smtClean="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at the e</a:t>
            </a:r>
            <a:r>
              <a:rPr lang="en-US" sz="1600" dirty="0" smtClean="0">
                <a:solidFill>
                  <a:srgbClr val="0070C0"/>
                </a:solidFill>
                <a:latin typeface="Arial" panose="020B0604020202020204" pitchFamily="34" charset="0"/>
                <a:cs typeface="Arial" panose="020B0604020202020204" pitchFamily="34" charset="0"/>
              </a:rPr>
              <a:t>nds </a:t>
            </a:r>
            <a:r>
              <a:rPr lang="en-US" sz="1600" dirty="0">
                <a:solidFill>
                  <a:srgbClr val="0070C0"/>
                </a:solidFill>
                <a:latin typeface="Arial" panose="020B0604020202020204" pitchFamily="34" charset="0"/>
                <a:cs typeface="Arial" panose="020B0604020202020204" pitchFamily="34" charset="0"/>
              </a:rPr>
              <a:t>of the shells is 40 mm.</a:t>
            </a:r>
            <a:r>
              <a:rPr lang="ru-RU" sz="1600" dirty="0">
                <a:solidFill>
                  <a:srgbClr val="0070C0"/>
                </a:solidFill>
                <a:latin typeface="Arial" panose="020B0604020202020204" pitchFamily="34" charset="0"/>
                <a:cs typeface="Arial" panose="020B0604020202020204" pitchFamily="34" charset="0"/>
              </a:rPr>
              <a:t/>
            </a:r>
            <a:br>
              <a:rPr lang="ru-RU" sz="1600" dirty="0">
                <a:solidFill>
                  <a:srgbClr val="0070C0"/>
                </a:solidFill>
                <a:latin typeface="Arial" panose="020B0604020202020204" pitchFamily="34" charset="0"/>
                <a:cs typeface="Arial" panose="020B0604020202020204" pitchFamily="34" charset="0"/>
              </a:rPr>
            </a:br>
            <a:r>
              <a:rPr lang="en-US" sz="1600" dirty="0">
                <a:solidFill>
                  <a:srgbClr val="0070C0"/>
                </a:solidFill>
                <a:latin typeface="Arial" panose="020B0604020202020204" pitchFamily="34" charset="0"/>
                <a:cs typeface="Arial" panose="020B0604020202020204" pitchFamily="34" charset="0"/>
              </a:rPr>
              <a:t>Material: St. Steel.    The</a:t>
            </a:r>
            <a:r>
              <a:rPr lang="ru-RU" sz="1600" dirty="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weight</a:t>
            </a:r>
            <a:r>
              <a:rPr lang="ru-RU" sz="1600" dirty="0">
                <a:solidFill>
                  <a:srgbClr val="0070C0"/>
                </a:solidFill>
                <a:latin typeface="Arial" panose="020B0604020202020204" pitchFamily="34" charset="0"/>
                <a:cs typeface="Arial" panose="020B0604020202020204" pitchFamily="34" charset="0"/>
              </a:rPr>
              <a:t> </a:t>
            </a:r>
            <a:r>
              <a:rPr lang="en-US" sz="1600" dirty="0">
                <a:solidFill>
                  <a:srgbClr val="0070C0"/>
                </a:solidFill>
                <a:latin typeface="Arial" panose="020B0604020202020204" pitchFamily="34" charset="0"/>
                <a:cs typeface="Arial" panose="020B0604020202020204" pitchFamily="34" charset="0"/>
              </a:rPr>
              <a:t>of Cryostat is </a:t>
            </a:r>
            <a:r>
              <a:rPr lang="en-US" sz="1600" dirty="0" smtClean="0">
                <a:solidFill>
                  <a:srgbClr val="0070C0"/>
                </a:solidFill>
                <a:latin typeface="Arial" panose="020B0604020202020204" pitchFamily="34" charset="0"/>
                <a:cs typeface="Arial" panose="020B0604020202020204" pitchFamily="34" charset="0"/>
              </a:rPr>
              <a:t>~16.7 </a:t>
            </a:r>
            <a:r>
              <a:rPr lang="en-US" sz="1600" dirty="0">
                <a:solidFill>
                  <a:srgbClr val="0070C0"/>
                </a:solidFill>
                <a:latin typeface="Arial" panose="020B0604020202020204" pitchFamily="34" charset="0"/>
                <a:cs typeface="Arial" panose="020B0604020202020204" pitchFamily="34" charset="0"/>
              </a:rPr>
              <a:t>t </a:t>
            </a:r>
            <a:endParaRPr lang="ru-RU" sz="1600" dirty="0">
              <a:solidFill>
                <a:srgbClr val="0070C0"/>
              </a:solidFill>
            </a:endParaRPr>
          </a:p>
        </p:txBody>
      </p:sp>
      <p:sp>
        <p:nvSpPr>
          <p:cNvPr id="22" name="Заголовок 3"/>
          <p:cNvSpPr txBox="1">
            <a:spLocks/>
          </p:cNvSpPr>
          <p:nvPr/>
        </p:nvSpPr>
        <p:spPr>
          <a:xfrm>
            <a:off x="980856" y="83633"/>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Cryostat</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3" name="Дата 2"/>
          <p:cNvSpPr>
            <a:spLocks noGrp="1"/>
          </p:cNvSpPr>
          <p:nvPr>
            <p:ph type="dt" sz="half" idx="10"/>
          </p:nvPr>
        </p:nvSpPr>
        <p:spPr>
          <a:xfrm>
            <a:off x="10987967" y="6314643"/>
            <a:ext cx="1016977" cy="365125"/>
          </a:xfrm>
        </p:spPr>
        <p:txBody>
          <a:bodyPr/>
          <a:lstStyle/>
          <a:p>
            <a:fld id="{6C48A42C-5ED8-4958-8CD9-5003504E99AB}" type="datetime1">
              <a:rPr lang="ru-RU" smtClean="0"/>
              <a:t>24.09.2025</a:t>
            </a:fld>
            <a:endParaRPr lang="ru-RU" dirty="0"/>
          </a:p>
        </p:txBody>
      </p:sp>
      <p:sp>
        <p:nvSpPr>
          <p:cNvPr id="6" name="Нижний колонтитул 5"/>
          <p:cNvSpPr>
            <a:spLocks noGrp="1"/>
          </p:cNvSpPr>
          <p:nvPr>
            <p:ph type="ftr" sz="quarter" idx="11"/>
          </p:nvPr>
        </p:nvSpPr>
        <p:spPr/>
        <p:txBody>
          <a:bodyPr/>
          <a:lstStyle/>
          <a:p>
            <a:r>
              <a:rPr lang="en-US" smtClean="0"/>
              <a:t>E. Pyata, S. Pivovarov, BINP, SPD Magnet</a:t>
            </a:r>
            <a:endParaRPr lang="ru-RU" dirty="0"/>
          </a:p>
        </p:txBody>
      </p:sp>
      <p:pic>
        <p:nvPicPr>
          <p:cNvPr id="7" name="Рисунок 6" descr="Cryostat_SPD.pdf - Adobe Reader"/>
          <p:cNvPicPr>
            <a:picLocks noChangeAspect="1"/>
          </p:cNvPicPr>
          <p:nvPr/>
        </p:nvPicPr>
        <p:blipFill rotWithShape="1">
          <a:blip r:embed="rId2">
            <a:extLst>
              <a:ext uri="{28A0092B-C50C-407E-A947-70E740481C1C}">
                <a14:useLocalDpi xmlns:a14="http://schemas.microsoft.com/office/drawing/2010/main" val="0"/>
              </a:ext>
            </a:extLst>
          </a:blip>
          <a:srcRect l="37894" t="19596" r="25867" b="32222"/>
          <a:stretch/>
        </p:blipFill>
        <p:spPr>
          <a:xfrm>
            <a:off x="7735161" y="979823"/>
            <a:ext cx="3761294" cy="3969329"/>
          </a:xfrm>
          <a:prstGeom prst="rect">
            <a:avLst/>
          </a:prstGeom>
        </p:spPr>
      </p:pic>
      <p:pic>
        <p:nvPicPr>
          <p:cNvPr id="5" name="Рисунок 4"/>
          <p:cNvPicPr>
            <a:picLocks noChangeAspect="1"/>
          </p:cNvPicPr>
          <p:nvPr/>
        </p:nvPicPr>
        <p:blipFill rotWithShape="1">
          <a:blip r:embed="rId3">
            <a:extLst>
              <a:ext uri="{28A0092B-C50C-407E-A947-70E740481C1C}">
                <a14:useLocalDpi xmlns:a14="http://schemas.microsoft.com/office/drawing/2010/main" val="0"/>
              </a:ext>
            </a:extLst>
          </a:blip>
          <a:srcRect l="19091" t="10648" r="27425" b="7934"/>
          <a:stretch/>
        </p:blipFill>
        <p:spPr>
          <a:xfrm>
            <a:off x="858936" y="548640"/>
            <a:ext cx="5379720" cy="4594860"/>
          </a:xfrm>
          <a:prstGeom prst="rect">
            <a:avLst/>
          </a:prstGeom>
        </p:spPr>
      </p:pic>
    </p:spTree>
    <p:extLst>
      <p:ext uri="{BB962C8B-B14F-4D97-AF65-F5344CB8AC3E}">
        <p14:creationId xmlns:p14="http://schemas.microsoft.com/office/powerpoint/2010/main" val="706090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Cryostat</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4" name="Рисунок 3" descr="1065.820.101.000.СБ _Криостат.pdf - Adobe Acrobat Pro"/>
          <p:cNvPicPr>
            <a:picLocks noChangeAspect="1"/>
          </p:cNvPicPr>
          <p:nvPr/>
        </p:nvPicPr>
        <p:blipFill rotWithShape="1">
          <a:blip r:embed="rId2">
            <a:extLst>
              <a:ext uri="{28A0092B-C50C-407E-A947-70E740481C1C}">
                <a14:useLocalDpi xmlns:a14="http://schemas.microsoft.com/office/drawing/2010/main" val="0"/>
              </a:ext>
            </a:extLst>
          </a:blip>
          <a:srcRect l="19284" t="17222" r="1648" b="8000"/>
          <a:stretch/>
        </p:blipFill>
        <p:spPr>
          <a:xfrm>
            <a:off x="1600200" y="619305"/>
            <a:ext cx="8260080" cy="5820978"/>
          </a:xfrm>
          <a:prstGeom prst="rect">
            <a:avLst/>
          </a:prstGeom>
        </p:spPr>
      </p:pic>
    </p:spTree>
    <p:extLst>
      <p:ext uri="{BB962C8B-B14F-4D97-AF65-F5344CB8AC3E}">
        <p14:creationId xmlns:p14="http://schemas.microsoft.com/office/powerpoint/2010/main" val="42136972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p:cNvPicPr>
            <a:picLocks noChangeAspect="1"/>
          </p:cNvPicPr>
          <p:nvPr/>
        </p:nvPicPr>
        <p:blipFill rotWithShape="1">
          <a:blip r:embed="rId2">
            <a:extLst>
              <a:ext uri="{28A0092B-C50C-407E-A947-70E740481C1C}">
                <a14:useLocalDpi xmlns:a14="http://schemas.microsoft.com/office/drawing/2010/main" val="0"/>
              </a:ext>
            </a:extLst>
          </a:blip>
          <a:srcRect l="18879" t="68718" r="71472" b="17415"/>
          <a:stretch/>
        </p:blipFill>
        <p:spPr>
          <a:xfrm>
            <a:off x="1782979" y="3499333"/>
            <a:ext cx="1833247" cy="1388530"/>
          </a:xfrm>
          <a:prstGeom prst="rect">
            <a:avLst/>
          </a:prstGeom>
        </p:spPr>
      </p:pic>
      <p:pic>
        <p:nvPicPr>
          <p:cNvPr id="3" name="Рисунок 2"/>
          <p:cNvPicPr>
            <a:picLocks noChangeAspect="1"/>
          </p:cNvPicPr>
          <p:nvPr/>
        </p:nvPicPr>
        <p:blipFill rotWithShape="1">
          <a:blip r:embed="rId3" cstate="print">
            <a:extLst>
              <a:ext uri="{28A0092B-C50C-407E-A947-70E740481C1C}">
                <a14:useLocalDpi xmlns:a14="http://schemas.microsoft.com/office/drawing/2010/main" val="0"/>
              </a:ext>
            </a:extLst>
          </a:blip>
          <a:srcRect l="6618" t="-289" r="33254" b="-171"/>
          <a:stretch/>
        </p:blipFill>
        <p:spPr>
          <a:xfrm>
            <a:off x="96663" y="272716"/>
            <a:ext cx="3650797" cy="3215025"/>
          </a:xfrm>
          <a:prstGeom prst="rect">
            <a:avLst/>
          </a:prstGeom>
        </p:spPr>
      </p:pic>
      <p:pic>
        <p:nvPicPr>
          <p:cNvPr id="8" name="Рисунок 7"/>
          <p:cNvPicPr>
            <a:picLocks noChangeAspect="1"/>
          </p:cNvPicPr>
          <p:nvPr/>
        </p:nvPicPr>
        <p:blipFill rotWithShape="1">
          <a:blip r:embed="rId4" cstate="print">
            <a:extLst>
              <a:ext uri="{28A0092B-C50C-407E-A947-70E740481C1C}">
                <a14:useLocalDpi xmlns:a14="http://schemas.microsoft.com/office/drawing/2010/main" val="0"/>
              </a:ext>
            </a:extLst>
          </a:blip>
          <a:srcRect l="4306" t="12419" r="48724" b="5125"/>
          <a:stretch/>
        </p:blipFill>
        <p:spPr>
          <a:xfrm>
            <a:off x="4692168" y="2977897"/>
            <a:ext cx="2478675" cy="2293510"/>
          </a:xfrm>
          <a:prstGeom prst="rect">
            <a:avLst/>
          </a:prstGeom>
        </p:spPr>
      </p:pic>
      <p:sp>
        <p:nvSpPr>
          <p:cNvPr id="4" name="Заголовок 3"/>
          <p:cNvSpPr>
            <a:spLocks noGrp="1"/>
          </p:cNvSpPr>
          <p:nvPr>
            <p:ph type="title"/>
          </p:nvPr>
        </p:nvSpPr>
        <p:spPr>
          <a:xfrm>
            <a:off x="217210" y="5217251"/>
            <a:ext cx="7859990" cy="639000"/>
          </a:xfrm>
        </p:spPr>
        <p:txBody>
          <a:bodyPr>
            <a:noAutofit/>
          </a:bodyPr>
          <a:lstStyle/>
          <a:p>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Material </a:t>
            </a:r>
            <a:r>
              <a:rPr lang="en-US" sz="1400" dirty="0">
                <a:solidFill>
                  <a:srgbClr val="0070C0"/>
                </a:solidFill>
                <a:latin typeface="Arial" panose="020B0604020202020204" pitchFamily="34" charset="0"/>
                <a:cs typeface="Arial" panose="020B0604020202020204" pitchFamily="34" charset="0"/>
              </a:rPr>
              <a:t>- aluminum alloy AMg-5. Outer diameter - 3898 mm, inner diameter - 3568 mm, length </a:t>
            </a:r>
            <a:r>
              <a:rPr lang="en-US" sz="1400" dirty="0" smtClean="0">
                <a:solidFill>
                  <a:srgbClr val="0070C0"/>
                </a:solidFill>
                <a:latin typeface="Arial" panose="020B0604020202020204" pitchFamily="34" charset="0"/>
                <a:cs typeface="Arial" panose="020B0604020202020204" pitchFamily="34" charset="0"/>
              </a:rPr>
              <a:t>- 3720 </a:t>
            </a:r>
            <a:r>
              <a:rPr lang="en-US" sz="1400" dirty="0">
                <a:solidFill>
                  <a:srgbClr val="0070C0"/>
                </a:solidFill>
                <a:latin typeface="Arial" panose="020B0604020202020204" pitchFamily="34" charset="0"/>
                <a:cs typeface="Arial" panose="020B0604020202020204" pitchFamily="34" charset="0"/>
              </a:rPr>
              <a:t>mm. Wall thickness - 4 mm, </a:t>
            </a:r>
            <a:r>
              <a:rPr lang="en-US" sz="1400" dirty="0" smtClean="0">
                <a:solidFill>
                  <a:srgbClr val="0070C0"/>
                </a:solidFill>
                <a:latin typeface="Arial" panose="020B0604020202020204" pitchFamily="34" charset="0"/>
                <a:cs typeface="Arial" panose="020B0604020202020204" pitchFamily="34" charset="0"/>
              </a:rPr>
              <a:t>Shield </a:t>
            </a:r>
            <a:r>
              <a:rPr lang="en-US" sz="1400" dirty="0">
                <a:solidFill>
                  <a:srgbClr val="0070C0"/>
                </a:solidFill>
                <a:latin typeface="Arial" panose="020B0604020202020204" pitchFamily="34" charset="0"/>
                <a:cs typeface="Arial" panose="020B0604020202020204" pitchFamily="34" charset="0"/>
              </a:rPr>
              <a:t>weight ~1 t</a:t>
            </a:r>
            <a:endParaRPr lang="ru-RU" sz="1400" dirty="0">
              <a:solidFill>
                <a:srgbClr val="0070C0"/>
              </a:solidFill>
            </a:endParaRPr>
          </a:p>
        </p:txBody>
      </p:sp>
      <p:sp>
        <p:nvSpPr>
          <p:cNvPr id="5" name="Заголовок 3"/>
          <p:cNvSpPr txBox="1">
            <a:spLocks/>
          </p:cNvSpPr>
          <p:nvPr/>
        </p:nvSpPr>
        <p:spPr>
          <a:xfrm>
            <a:off x="774351" y="40026"/>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Thermal shield 80K</a:t>
            </a:r>
            <a:endParaRPr lang="ru-RU" sz="2400" dirty="0">
              <a:solidFill>
                <a:srgbClr val="FF0000"/>
              </a:solidFill>
              <a:latin typeface="Comic Sans MS" panose="030F0702030302020204" pitchFamily="66" charset="0"/>
              <a:cs typeface="Times New Roman" panose="02020603050405020304" pitchFamily="18" charset="0"/>
            </a:endParaRPr>
          </a:p>
        </p:txBody>
      </p:sp>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l="5422" t="5460" r="42823" b="5276"/>
          <a:stretch/>
        </p:blipFill>
        <p:spPr>
          <a:xfrm>
            <a:off x="4833837" y="541859"/>
            <a:ext cx="2595139" cy="2359217"/>
          </a:xfrm>
          <a:prstGeom prst="rect">
            <a:avLst/>
          </a:prstGeom>
        </p:spPr>
      </p:pic>
      <p:pic>
        <p:nvPicPr>
          <p:cNvPr id="9" name="Рисунок 8"/>
          <p:cNvPicPr>
            <a:picLocks noChangeAspect="1"/>
          </p:cNvPicPr>
          <p:nvPr/>
        </p:nvPicPr>
        <p:blipFill rotWithShape="1">
          <a:blip r:embed="rId6" cstate="print">
            <a:extLst>
              <a:ext uri="{28A0092B-C50C-407E-A947-70E740481C1C}">
                <a14:useLocalDpi xmlns:a14="http://schemas.microsoft.com/office/drawing/2010/main" val="0"/>
              </a:ext>
            </a:extLst>
          </a:blip>
          <a:srcRect l="18740" t="-592" r="6538" b="17986"/>
          <a:stretch/>
        </p:blipFill>
        <p:spPr>
          <a:xfrm>
            <a:off x="8417910" y="282288"/>
            <a:ext cx="3243875" cy="2121732"/>
          </a:xfrm>
          <a:prstGeom prst="rect">
            <a:avLst/>
          </a:prstGeom>
        </p:spPr>
      </p:pic>
      <p:pic>
        <p:nvPicPr>
          <p:cNvPr id="11" name="Рисунок 10"/>
          <p:cNvPicPr>
            <a:picLocks noChangeAspect="1"/>
          </p:cNvPicPr>
          <p:nvPr/>
        </p:nvPicPr>
        <p:blipFill rotWithShape="1">
          <a:blip r:embed="rId2">
            <a:extLst>
              <a:ext uri="{28A0092B-C50C-407E-A947-70E740481C1C}">
                <a14:useLocalDpi xmlns:a14="http://schemas.microsoft.com/office/drawing/2010/main" val="0"/>
              </a:ext>
            </a:extLst>
          </a:blip>
          <a:srcRect l="46899" t="7340" r="31037" b="57440"/>
          <a:stretch/>
        </p:blipFill>
        <p:spPr>
          <a:xfrm>
            <a:off x="8488434" y="3000919"/>
            <a:ext cx="3133228" cy="2542394"/>
          </a:xfrm>
          <a:prstGeom prst="rect">
            <a:avLst/>
          </a:prstGeom>
        </p:spPr>
      </p:pic>
      <p:cxnSp>
        <p:nvCxnSpPr>
          <p:cNvPr id="18" name="Прямая со стрелкой 17"/>
          <p:cNvCxnSpPr/>
          <p:nvPr/>
        </p:nvCxnSpPr>
        <p:spPr>
          <a:xfrm flipH="1">
            <a:off x="10854404" y="2861578"/>
            <a:ext cx="495759" cy="1570462"/>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9" name="Прямая со стрелкой 18"/>
          <p:cNvCxnSpPr/>
          <p:nvPr/>
        </p:nvCxnSpPr>
        <p:spPr>
          <a:xfrm>
            <a:off x="9664500" y="2759441"/>
            <a:ext cx="729427" cy="1348412"/>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1" name="Прямоугольник 20"/>
          <p:cNvSpPr/>
          <p:nvPr/>
        </p:nvSpPr>
        <p:spPr>
          <a:xfrm>
            <a:off x="9435477" y="2514215"/>
            <a:ext cx="619571" cy="276999"/>
          </a:xfrm>
          <a:prstGeom prst="rect">
            <a:avLst/>
          </a:prstGeom>
        </p:spPr>
        <p:txBody>
          <a:bodyPr wrap="square">
            <a:spAutoFit/>
          </a:bodyPr>
          <a:lstStyle/>
          <a:p>
            <a:r>
              <a:rPr lang="en-US" sz="1200" dirty="0" smtClean="0">
                <a:solidFill>
                  <a:srgbClr val="00B050"/>
                </a:solidFill>
                <a:latin typeface="Arial" panose="020B0604020202020204" pitchFamily="34" charset="0"/>
                <a:cs typeface="Arial" panose="020B0604020202020204" pitchFamily="34" charset="0"/>
              </a:rPr>
              <a:t>Gap</a:t>
            </a:r>
            <a:endParaRPr lang="ru-RU" sz="1200" dirty="0">
              <a:solidFill>
                <a:srgbClr val="00B050"/>
              </a:solidFill>
            </a:endParaRPr>
          </a:p>
        </p:txBody>
      </p:sp>
      <p:sp>
        <p:nvSpPr>
          <p:cNvPr id="23" name="Прямоугольник 22"/>
          <p:cNvSpPr/>
          <p:nvPr/>
        </p:nvSpPr>
        <p:spPr>
          <a:xfrm>
            <a:off x="10685973" y="2589867"/>
            <a:ext cx="1207955" cy="276999"/>
          </a:xfrm>
          <a:prstGeom prst="rect">
            <a:avLst/>
          </a:prstGeom>
        </p:spPr>
        <p:txBody>
          <a:bodyPr wrap="square">
            <a:spAutoFit/>
          </a:bodyPr>
          <a:lstStyle/>
          <a:p>
            <a:r>
              <a:rPr lang="en-US" sz="1200" dirty="0">
                <a:solidFill>
                  <a:srgbClr val="00B050"/>
                </a:solidFill>
                <a:latin typeface="Arial" panose="020B0604020202020204" pitchFamily="34" charset="0"/>
                <a:cs typeface="Arial" panose="020B0604020202020204" pitchFamily="34" charset="0"/>
              </a:rPr>
              <a:t>Insulator G10</a:t>
            </a:r>
            <a:endParaRPr lang="ru-RU" sz="1200" dirty="0">
              <a:solidFill>
                <a:srgbClr val="00B050"/>
              </a:solidFill>
            </a:endParaRPr>
          </a:p>
        </p:txBody>
      </p:sp>
      <p:cxnSp>
        <p:nvCxnSpPr>
          <p:cNvPr id="29" name="Прямая со стрелкой 28"/>
          <p:cNvCxnSpPr/>
          <p:nvPr/>
        </p:nvCxnSpPr>
        <p:spPr>
          <a:xfrm flipH="1">
            <a:off x="9282092" y="2759441"/>
            <a:ext cx="396246" cy="658484"/>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31" name="Прямоугольник 30"/>
          <p:cNvSpPr/>
          <p:nvPr/>
        </p:nvSpPr>
        <p:spPr>
          <a:xfrm>
            <a:off x="217209" y="5685725"/>
            <a:ext cx="11629883" cy="738664"/>
          </a:xfrm>
          <a:prstGeom prst="rect">
            <a:avLst/>
          </a:prstGeom>
        </p:spPr>
        <p:txBody>
          <a:bodyPr wrap="square">
            <a:spAutoFit/>
          </a:bodyPr>
          <a:lstStyle/>
          <a:p>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For </a:t>
            </a:r>
            <a:r>
              <a:rPr lang="en-US" sz="1400" dirty="0">
                <a:solidFill>
                  <a:srgbClr val="0070C0"/>
                </a:solidFill>
                <a:latin typeface="Arial" panose="020B0604020202020204" pitchFamily="34" charset="0"/>
                <a:cs typeface="Arial" panose="020B0604020202020204" pitchFamily="34" charset="0"/>
              </a:rPr>
              <a:t>the collector, a 12x12 </a:t>
            </a:r>
            <a:r>
              <a:rPr lang="en-US" sz="1400" dirty="0" smtClean="0">
                <a:solidFill>
                  <a:srgbClr val="0070C0"/>
                </a:solidFill>
                <a:latin typeface="Arial" panose="020B0604020202020204" pitchFamily="34" charset="0"/>
                <a:cs typeface="Arial" panose="020B0604020202020204" pitchFamily="34" charset="0"/>
              </a:rPr>
              <a:t> </a:t>
            </a:r>
            <a:r>
              <a:rPr lang="en-US" sz="1400" dirty="0">
                <a:solidFill>
                  <a:srgbClr val="0070C0"/>
                </a:solidFill>
                <a:latin typeface="Arial" panose="020B0604020202020204" pitchFamily="34" charset="0"/>
                <a:cs typeface="Arial" panose="020B0604020202020204" pitchFamily="34" charset="0"/>
              </a:rPr>
              <a:t>with </a:t>
            </a:r>
            <a:r>
              <a:rPr lang="en-US" sz="1400" dirty="0" smtClean="0">
                <a:solidFill>
                  <a:srgbClr val="0070C0"/>
                </a:solidFill>
                <a:latin typeface="Arial" panose="020B0604020202020204" pitchFamily="34" charset="0"/>
                <a:cs typeface="Arial" panose="020B0604020202020204" pitchFamily="34" charset="0"/>
              </a:rPr>
              <a:t>8 mm</a:t>
            </a:r>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hole Al profile </a:t>
            </a:r>
            <a:r>
              <a:rPr lang="en-US" sz="1400" dirty="0">
                <a:solidFill>
                  <a:srgbClr val="0070C0"/>
                </a:solidFill>
                <a:latin typeface="Arial" panose="020B0604020202020204" pitchFamily="34" charset="0"/>
                <a:ea typeface="Arial Unicode MS" panose="020B0604020202020204" pitchFamily="34" charset="-128"/>
                <a:cs typeface="Arial" panose="020B0604020202020204" pitchFamily="34" charset="0"/>
              </a:rPr>
              <a:t>welded to the shell of </a:t>
            </a:r>
            <a:r>
              <a:rPr lang="en-US" sz="1400" dirty="0" smtClean="0">
                <a:solidFill>
                  <a:srgbClr val="0070C0"/>
                </a:solidFill>
                <a:latin typeface="Arial" panose="020B0604020202020204" pitchFamily="34" charset="0"/>
                <a:ea typeface="Arial Unicode MS" panose="020B0604020202020204" pitchFamily="34" charset="-128"/>
                <a:cs typeface="Arial" panose="020B0604020202020204" pitchFamily="34" charset="0"/>
              </a:rPr>
              <a:t>the</a:t>
            </a:r>
            <a:r>
              <a:rPr lang="ru-RU" sz="1400" dirty="0" smtClean="0">
                <a:solidFill>
                  <a:srgbClr val="0070C0"/>
                </a:solidFill>
                <a:latin typeface="Arial" panose="020B0604020202020204" pitchFamily="34" charset="0"/>
                <a:ea typeface="Arial Unicode MS" panose="020B0604020202020204" pitchFamily="34" charset="-128"/>
                <a:cs typeface="Arial" panose="020B0604020202020204" pitchFamily="34" charset="0"/>
              </a:rPr>
              <a:t> </a:t>
            </a:r>
            <a:r>
              <a:rPr lang="en-US" sz="1400" dirty="0" smtClean="0">
                <a:solidFill>
                  <a:srgbClr val="0070C0"/>
                </a:solidFill>
                <a:latin typeface="Arial" panose="020B0604020202020204" pitchFamily="34" charset="0"/>
                <a:ea typeface="Arial Unicode MS" panose="020B0604020202020204" pitchFamily="34" charset="-128"/>
                <a:cs typeface="Arial" panose="020B0604020202020204" pitchFamily="34" charset="0"/>
              </a:rPr>
              <a:t>shields </a:t>
            </a:r>
            <a:r>
              <a:rPr lang="en-US" sz="1400" dirty="0" smtClean="0">
                <a:solidFill>
                  <a:srgbClr val="0070C0"/>
                </a:solidFill>
                <a:latin typeface="Arial" panose="020B0604020202020204" pitchFamily="34" charset="0"/>
                <a:cs typeface="Arial" panose="020B0604020202020204" pitchFamily="34" charset="0"/>
              </a:rPr>
              <a:t>is </a:t>
            </a:r>
            <a:r>
              <a:rPr lang="en-US" sz="1400" dirty="0">
                <a:solidFill>
                  <a:srgbClr val="0070C0"/>
                </a:solidFill>
                <a:latin typeface="Arial" panose="020B0604020202020204" pitchFamily="34" charset="0"/>
                <a:cs typeface="Arial" panose="020B0604020202020204" pitchFamily="34" charset="0"/>
              </a:rPr>
              <a:t>used</a:t>
            </a:r>
            <a:r>
              <a:rPr lang="en-US" sz="1400" dirty="0" smtClean="0">
                <a:solidFill>
                  <a:srgbClr val="0070C0"/>
                </a:solidFill>
                <a:latin typeface="Arial" panose="020B0604020202020204" pitchFamily="34" charset="0"/>
                <a:cs typeface="Arial" panose="020B0604020202020204" pitchFamily="34" charset="0"/>
              </a:rPr>
              <a:t>.</a:t>
            </a:r>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The shield </a:t>
            </a:r>
            <a:r>
              <a:rPr lang="en-US" sz="1400" dirty="0">
                <a:solidFill>
                  <a:srgbClr val="0070C0"/>
                </a:solidFill>
                <a:latin typeface="Arial" panose="020B0604020202020204" pitchFamily="34" charset="0"/>
                <a:cs typeface="Arial" panose="020B0604020202020204" pitchFamily="34" charset="0"/>
              </a:rPr>
              <a:t>is divided around the perimeter </a:t>
            </a:r>
            <a:r>
              <a:rPr lang="en-US" sz="1400" dirty="0" smtClean="0">
                <a:solidFill>
                  <a:srgbClr val="0070C0"/>
                </a:solidFill>
                <a:latin typeface="Arial" panose="020B0604020202020204" pitchFamily="34" charset="0"/>
                <a:cs typeface="Arial" panose="020B0604020202020204" pitchFamily="34" charset="0"/>
              </a:rPr>
              <a:t>into </a:t>
            </a:r>
            <a:r>
              <a:rPr lang="en-US" sz="1400" dirty="0">
                <a:solidFill>
                  <a:srgbClr val="0070C0"/>
                </a:solidFill>
                <a:latin typeface="Arial" panose="020B0604020202020204" pitchFamily="34" charset="0"/>
                <a:cs typeface="Arial" panose="020B0604020202020204" pitchFamily="34" charset="0"/>
              </a:rPr>
              <a:t>4 parts using </a:t>
            </a:r>
            <a:r>
              <a:rPr lang="ru-RU" sz="1400" dirty="0" smtClean="0">
                <a:solidFill>
                  <a:srgbClr val="0070C0"/>
                </a:solidFill>
                <a:latin typeface="Arial" panose="020B0604020202020204" pitchFamily="34" charset="0"/>
                <a:cs typeface="Arial" panose="020B0604020202020204" pitchFamily="34" charset="0"/>
              </a:rPr>
              <a:t>СТЭФ</a:t>
            </a:r>
            <a:r>
              <a:rPr lang="en-US" sz="1400" dirty="0" smtClean="0">
                <a:solidFill>
                  <a:srgbClr val="0070C0"/>
                </a:solidFill>
                <a:latin typeface="Arial" panose="020B0604020202020204" pitchFamily="34" charset="0"/>
                <a:cs typeface="Arial" panose="020B0604020202020204" pitchFamily="34" charset="0"/>
              </a:rPr>
              <a:t> </a:t>
            </a:r>
            <a:r>
              <a:rPr lang="en-US" sz="1400" dirty="0">
                <a:solidFill>
                  <a:srgbClr val="0070C0"/>
                </a:solidFill>
                <a:latin typeface="Arial" panose="020B0604020202020204" pitchFamily="34" charset="0"/>
                <a:cs typeface="Arial" panose="020B0604020202020204" pitchFamily="34" charset="0"/>
              </a:rPr>
              <a:t>insulators. Outside </a:t>
            </a:r>
            <a:r>
              <a:rPr lang="en-US" sz="1400" dirty="0" smtClean="0">
                <a:solidFill>
                  <a:srgbClr val="0070C0"/>
                </a:solidFill>
                <a:latin typeface="Arial" panose="020B0604020202020204" pitchFamily="34" charset="0"/>
                <a:cs typeface="Arial" panose="020B0604020202020204" pitchFamily="34" charset="0"/>
              </a:rPr>
              <a:t>the shield </a:t>
            </a:r>
            <a:r>
              <a:rPr lang="en-US" sz="1400" dirty="0">
                <a:solidFill>
                  <a:srgbClr val="0070C0"/>
                </a:solidFill>
                <a:latin typeface="Arial" panose="020B0604020202020204" pitchFamily="34" charset="0"/>
                <a:cs typeface="Arial" panose="020B0604020202020204" pitchFamily="34" charset="0"/>
              </a:rPr>
              <a:t>is covered with 30 layers of </a:t>
            </a:r>
            <a:r>
              <a:rPr lang="en-US" sz="1400" dirty="0" smtClean="0">
                <a:solidFill>
                  <a:srgbClr val="0070C0"/>
                </a:solidFill>
                <a:latin typeface="Arial" panose="020B0604020202020204" pitchFamily="34" charset="0"/>
                <a:cs typeface="Arial" panose="020B0604020202020204" pitchFamily="34" charset="0"/>
              </a:rPr>
              <a:t>MLI and inside surface of the shield is covered with 10 layers of MLI .</a:t>
            </a:r>
            <a:endParaRPr lang="ru-RU" sz="1400" dirty="0" smtClean="0">
              <a:solidFill>
                <a:srgbClr val="0070C0"/>
              </a:solidFill>
              <a:latin typeface="Arial" panose="020B0604020202020204" pitchFamily="34" charset="0"/>
              <a:cs typeface="Arial" panose="020B0604020202020204" pitchFamily="34" charset="0"/>
            </a:endParaRPr>
          </a:p>
          <a:p>
            <a:r>
              <a:rPr lang="ru-RU" sz="1400" dirty="0" smtClean="0">
                <a:solidFill>
                  <a:srgbClr val="0070C0"/>
                </a:solidFill>
                <a:latin typeface="Arial" panose="020B0604020202020204" pitchFamily="34" charset="0"/>
                <a:cs typeface="Arial" panose="020B0604020202020204" pitchFamily="34" charset="0"/>
              </a:rPr>
              <a:t> </a:t>
            </a:r>
            <a:r>
              <a:rPr lang="en-US" sz="1400" dirty="0" smtClean="0">
                <a:solidFill>
                  <a:srgbClr val="0070C0"/>
                </a:solidFill>
                <a:latin typeface="Arial" panose="020B0604020202020204" pitchFamily="34" charset="0"/>
                <a:cs typeface="Arial" panose="020B0604020202020204" pitchFamily="34" charset="0"/>
              </a:rPr>
              <a:t>The </a:t>
            </a:r>
            <a:r>
              <a:rPr lang="en-US" sz="1400" dirty="0">
                <a:solidFill>
                  <a:srgbClr val="0070C0"/>
                </a:solidFill>
                <a:latin typeface="Arial" panose="020B0604020202020204" pitchFamily="34" charset="0"/>
                <a:cs typeface="Arial" panose="020B0604020202020204" pitchFamily="34" charset="0"/>
              </a:rPr>
              <a:t>shield is positioned in the cryostat using ball bearings with an insulating ring (4 rows at the bottom and 2 rows at the top</a:t>
            </a:r>
            <a:r>
              <a:rPr lang="en-US" sz="1400" dirty="0" smtClean="0">
                <a:solidFill>
                  <a:srgbClr val="0070C0"/>
                </a:solidFill>
                <a:latin typeface="Arial" panose="020B0604020202020204" pitchFamily="34" charset="0"/>
                <a:cs typeface="Arial" panose="020B0604020202020204" pitchFamily="34" charset="0"/>
              </a:rPr>
              <a:t>).</a:t>
            </a:r>
            <a:endParaRPr lang="ru-RU" sz="1400" dirty="0">
              <a:latin typeface="Arial" panose="020B0604020202020204" pitchFamily="34" charset="0"/>
              <a:cs typeface="Arial" panose="020B0604020202020204" pitchFamily="34" charset="0"/>
            </a:endParaRPr>
          </a:p>
        </p:txBody>
      </p:sp>
      <p:cxnSp>
        <p:nvCxnSpPr>
          <p:cNvPr id="34" name="Прямая со стрелкой 33"/>
          <p:cNvCxnSpPr/>
          <p:nvPr/>
        </p:nvCxnSpPr>
        <p:spPr>
          <a:xfrm flipH="1" flipV="1">
            <a:off x="1871812" y="3279701"/>
            <a:ext cx="546344" cy="625412"/>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0" name="Прямоугольник 19"/>
          <p:cNvSpPr/>
          <p:nvPr/>
        </p:nvSpPr>
        <p:spPr>
          <a:xfrm>
            <a:off x="4138226" y="2798770"/>
            <a:ext cx="783255" cy="276999"/>
          </a:xfrm>
          <a:prstGeom prst="rect">
            <a:avLst/>
          </a:prstGeom>
        </p:spPr>
        <p:txBody>
          <a:bodyPr wrap="square">
            <a:spAutoFit/>
          </a:bodyPr>
          <a:lstStyle/>
          <a:p>
            <a:r>
              <a:rPr lang="en-US" sz="1200" dirty="0" smtClean="0">
                <a:solidFill>
                  <a:srgbClr val="00B050"/>
                </a:solidFill>
                <a:latin typeface="Arial" panose="020B0604020202020204" pitchFamily="34" charset="0"/>
                <a:cs typeface="Arial" panose="020B0604020202020204" pitchFamily="34" charset="0"/>
              </a:rPr>
              <a:t>Collector</a:t>
            </a:r>
            <a:endParaRPr lang="ru-RU" sz="1600" dirty="0">
              <a:solidFill>
                <a:srgbClr val="00B050"/>
              </a:solidFill>
            </a:endParaRPr>
          </a:p>
        </p:txBody>
      </p:sp>
      <p:cxnSp>
        <p:nvCxnSpPr>
          <p:cNvPr id="22" name="Прямая со стрелкой 21"/>
          <p:cNvCxnSpPr/>
          <p:nvPr/>
        </p:nvCxnSpPr>
        <p:spPr>
          <a:xfrm>
            <a:off x="4849582" y="3000919"/>
            <a:ext cx="265373" cy="286756"/>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24" name="Прямая со стрелкой 23"/>
          <p:cNvCxnSpPr/>
          <p:nvPr/>
        </p:nvCxnSpPr>
        <p:spPr>
          <a:xfrm flipV="1">
            <a:off x="4833837" y="2230812"/>
            <a:ext cx="281118" cy="637600"/>
          </a:xfrm>
          <a:prstGeom prst="straightConnector1">
            <a:avLst/>
          </a:prstGeom>
          <a:ln>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 name="Дата 1"/>
          <p:cNvSpPr>
            <a:spLocks noGrp="1"/>
          </p:cNvSpPr>
          <p:nvPr>
            <p:ph type="dt" sz="half" idx="10"/>
          </p:nvPr>
        </p:nvSpPr>
        <p:spPr>
          <a:xfrm>
            <a:off x="11072326" y="6356350"/>
            <a:ext cx="990600" cy="365125"/>
          </a:xfrm>
        </p:spPr>
        <p:txBody>
          <a:bodyPr/>
          <a:lstStyle/>
          <a:p>
            <a:fld id="{6A2EBCE7-1D40-4E26-82A7-686A4E39D907}" type="datetime1">
              <a:rPr lang="ru-RU" smtClean="0"/>
              <a:t>24.09.2025</a:t>
            </a:fld>
            <a:endParaRPr lang="ru-RU" dirty="0"/>
          </a:p>
        </p:txBody>
      </p:sp>
      <p:sp>
        <p:nvSpPr>
          <p:cNvPr id="6" name="Нижний колонтитул 5"/>
          <p:cNvSpPr>
            <a:spLocks noGrp="1"/>
          </p:cNvSpPr>
          <p:nvPr>
            <p:ph type="ftr" sz="quarter" idx="11"/>
          </p:nvPr>
        </p:nvSpPr>
        <p:spPr/>
        <p:txBody>
          <a:bodyPr/>
          <a:lstStyle/>
          <a:p>
            <a:r>
              <a:rPr lang="en-US" dirty="0" smtClean="0"/>
              <a:t>E. </a:t>
            </a:r>
            <a:r>
              <a:rPr lang="en-US" dirty="0" err="1" smtClean="0"/>
              <a:t>Pyata</a:t>
            </a:r>
            <a:r>
              <a:rPr lang="en-US" dirty="0" smtClean="0"/>
              <a:t>, S. Pivovarov, BINP, SPD Magnet</a:t>
            </a:r>
            <a:endParaRPr lang="ru-RU" dirty="0"/>
          </a:p>
        </p:txBody>
      </p:sp>
      <p:pic>
        <p:nvPicPr>
          <p:cNvPr id="10" name="Рисунок 9" descr="Shina.pdf - Adobe Reader"/>
          <p:cNvPicPr>
            <a:picLocks noChangeAspect="1"/>
          </p:cNvPicPr>
          <p:nvPr/>
        </p:nvPicPr>
        <p:blipFill rotWithShape="1">
          <a:blip r:embed="rId7">
            <a:extLst>
              <a:ext uri="{28A0092B-C50C-407E-A947-70E740481C1C}">
                <a14:useLocalDpi xmlns:a14="http://schemas.microsoft.com/office/drawing/2010/main" val="0"/>
              </a:ext>
            </a:extLst>
          </a:blip>
          <a:srcRect l="83833" t="72510" r="11096" b="21646"/>
          <a:stretch/>
        </p:blipFill>
        <p:spPr>
          <a:xfrm>
            <a:off x="7170843" y="2965933"/>
            <a:ext cx="1247067" cy="1212897"/>
          </a:xfrm>
          <a:prstGeom prst="rect">
            <a:avLst/>
          </a:prstGeom>
        </p:spPr>
      </p:pic>
    </p:spTree>
    <p:extLst>
      <p:ext uri="{BB962C8B-B14F-4D97-AF65-F5344CB8AC3E}">
        <p14:creationId xmlns:p14="http://schemas.microsoft.com/office/powerpoint/2010/main" val="21576535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Заголовок 3"/>
          <p:cNvSpPr txBox="1">
            <a:spLocks/>
          </p:cNvSpPr>
          <p:nvPr/>
        </p:nvSpPr>
        <p:spPr>
          <a:xfrm>
            <a:off x="838200" y="114205"/>
            <a:ext cx="10515600" cy="5890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dirty="0" smtClean="0">
                <a:solidFill>
                  <a:srgbClr val="FF0000"/>
                </a:solidFill>
                <a:latin typeface="Comic Sans MS" panose="030F0702030302020204" pitchFamily="66" charset="0"/>
                <a:cs typeface="Times New Roman" panose="02020603050405020304" pitchFamily="18" charset="0"/>
              </a:rPr>
              <a:t>Drawing of Shield</a:t>
            </a:r>
            <a:endParaRPr lang="ru-RU" sz="2400" dirty="0">
              <a:solidFill>
                <a:srgbClr val="FF0000"/>
              </a:solidFill>
              <a:latin typeface="Comic Sans MS" panose="030F0702030302020204" pitchFamily="66" charset="0"/>
              <a:cs typeface="Times New Roman" panose="02020603050405020304" pitchFamily="18" charset="0"/>
            </a:endParaRPr>
          </a:p>
        </p:txBody>
      </p:sp>
      <p:sp>
        <p:nvSpPr>
          <p:cNvPr id="2" name="Дата 1"/>
          <p:cNvSpPr>
            <a:spLocks noGrp="1"/>
          </p:cNvSpPr>
          <p:nvPr>
            <p:ph type="dt" sz="half" idx="10"/>
          </p:nvPr>
        </p:nvSpPr>
        <p:spPr/>
        <p:txBody>
          <a:bodyPr/>
          <a:lstStyle/>
          <a:p>
            <a:fld id="{0BF57010-C25E-473E-B20A-CF1869DD9E4A}" type="datetime1">
              <a:rPr lang="ru-RU" smtClean="0"/>
              <a:t>24.09.2025</a:t>
            </a:fld>
            <a:endParaRPr lang="ru-RU"/>
          </a:p>
        </p:txBody>
      </p:sp>
      <p:sp>
        <p:nvSpPr>
          <p:cNvPr id="3" name="Нижний колонтитул 2"/>
          <p:cNvSpPr>
            <a:spLocks noGrp="1"/>
          </p:cNvSpPr>
          <p:nvPr>
            <p:ph type="ftr" sz="quarter" idx="11"/>
          </p:nvPr>
        </p:nvSpPr>
        <p:spPr/>
        <p:txBody>
          <a:bodyPr/>
          <a:lstStyle/>
          <a:p>
            <a:r>
              <a:rPr lang="en-US" smtClean="0"/>
              <a:t>E. Pyata, S. Pivovarov, BINP, SPD Magnet</a:t>
            </a:r>
            <a:endParaRPr lang="ru-RU"/>
          </a:p>
        </p:txBody>
      </p:sp>
      <p:pic>
        <p:nvPicPr>
          <p:cNvPr id="5" name="Рисунок 4" descr="1065.820.102.000.СБ _Экран.pdf - Adobe Acrobat Pro"/>
          <p:cNvPicPr>
            <a:picLocks noChangeAspect="1"/>
          </p:cNvPicPr>
          <p:nvPr/>
        </p:nvPicPr>
        <p:blipFill rotWithShape="1">
          <a:blip r:embed="rId2" cstate="print">
            <a:extLst>
              <a:ext uri="{28A0092B-C50C-407E-A947-70E740481C1C}">
                <a14:useLocalDpi xmlns:a14="http://schemas.microsoft.com/office/drawing/2010/main" val="0"/>
              </a:ext>
            </a:extLst>
          </a:blip>
          <a:srcRect l="3635" t="9778" r="2145" b="1000"/>
          <a:stretch/>
        </p:blipFill>
        <p:spPr>
          <a:xfrm>
            <a:off x="489659" y="643546"/>
            <a:ext cx="8096103" cy="5712804"/>
          </a:xfrm>
          <a:prstGeom prst="rect">
            <a:avLst/>
          </a:prstGeom>
        </p:spPr>
      </p:pic>
      <p:pic>
        <p:nvPicPr>
          <p:cNvPr id="7" name="Рисунок 6" descr="1065.820.102.000.pdf - Adobe Acrobat Pro"/>
          <p:cNvPicPr>
            <a:picLocks noChangeAspect="1"/>
          </p:cNvPicPr>
          <p:nvPr/>
        </p:nvPicPr>
        <p:blipFill rotWithShape="1">
          <a:blip r:embed="rId3" cstate="print">
            <a:extLst>
              <a:ext uri="{28A0092B-C50C-407E-A947-70E740481C1C}">
                <a14:useLocalDpi xmlns:a14="http://schemas.microsoft.com/office/drawing/2010/main" val="0"/>
              </a:ext>
            </a:extLst>
          </a:blip>
          <a:srcRect l="27646" t="10333" r="25825" b="1111"/>
          <a:stretch/>
        </p:blipFill>
        <p:spPr>
          <a:xfrm>
            <a:off x="8585762" y="2490548"/>
            <a:ext cx="2768038" cy="3925492"/>
          </a:xfrm>
          <a:prstGeom prst="rect">
            <a:avLst/>
          </a:prstGeom>
        </p:spPr>
      </p:pic>
    </p:spTree>
    <p:extLst>
      <p:ext uri="{BB962C8B-B14F-4D97-AF65-F5344CB8AC3E}">
        <p14:creationId xmlns:p14="http://schemas.microsoft.com/office/powerpoint/2010/main" val="364951513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5290</TotalTime>
  <Words>1434</Words>
  <Application>Microsoft Office PowerPoint</Application>
  <PresentationFormat>Широкоэкранный</PresentationFormat>
  <Paragraphs>237</Paragraphs>
  <Slides>25</Slides>
  <Notes>4</Notes>
  <HiddenSlides>0</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25</vt:i4>
      </vt:variant>
    </vt:vector>
  </HeadingPairs>
  <TitlesOfParts>
    <vt:vector size="35" baseType="lpstr">
      <vt:lpstr>Arial Unicode MS</vt:lpstr>
      <vt:lpstr>Arial</vt:lpstr>
      <vt:lpstr>Calibri</vt:lpstr>
      <vt:lpstr>Calibri Light</vt:lpstr>
      <vt:lpstr>Comic Sans MS</vt:lpstr>
      <vt:lpstr>Times New Roman</vt:lpstr>
      <vt:lpstr>Trebuchet MS</vt:lpstr>
      <vt:lpstr>Wingdings 3</vt:lpstr>
      <vt:lpstr>Тема Office</vt:lpstr>
      <vt:lpstr>Аспект</vt:lpstr>
      <vt:lpstr>SPD Магнит Отчет – 3-й этап</vt:lpstr>
      <vt:lpstr>SPD Magnet (geometry)</vt:lpstr>
      <vt:lpstr>Презентация PowerPoint</vt:lpstr>
      <vt:lpstr>Презентация PowerPoint</vt:lpstr>
      <vt:lpstr>Презентация PowerPoint</vt:lpstr>
      <vt:lpstr> Inner diameter is 4008 mm,   Outer diameter is 3468 mm,   length is  4220 mm. The thickness of the outer shell is 12 mm, the inner shell is 20 mm, the thickness of the flanges is 45 mm. The thickness at the ends of the shells is 40 mm. Material: St. Steel.    The weight of Cryostat is ~16.7 t </vt:lpstr>
      <vt:lpstr>Презентация PowerPoint</vt:lpstr>
      <vt:lpstr>  Material - aluminum alloy AMg-5. Outer diameter - 3898 mm, inner diameter - 3568 mm, length - 3720 mm. Wall thickness - 4 mm, Shield weight ~1 t</vt:lpstr>
      <vt:lpstr>Презентация PowerPoint</vt:lpstr>
      <vt:lpstr>Презентация PowerPoint</vt:lpstr>
      <vt:lpstr>Cold Mass (design) </vt:lpstr>
      <vt:lpstr>The connection of the coils to the current leads is made through bas-bars with a cross section of 32 by 5.6 mm. The connection is made by welding. Thermal bridges made of high purity aluminum are used for temperature equalization.    </vt:lpstr>
      <vt:lpstr> For front and back coils, cable length ~ 3600 meters; for the central coil the cable length is ~1800 meters.   For cooling, a tube with a cross section of 14x14 mm and a hole of 10 mm is used, welded to the shell of the cold mass.  Bimetallic adapters are used to connect aluminum profiles to stainless steel pipes.</vt:lpstr>
      <vt:lpstr>Презентация PowerPoint</vt:lpstr>
      <vt:lpstr>Презентация PowerPoint</vt:lpstr>
      <vt:lpstr>Fixed support</vt:lpstr>
      <vt:lpstr>Презентация PowerPoint</vt:lpstr>
      <vt:lpstr>SPD Магнит with Control Dewar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BINP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SPD Magnet (Предварительные размеры)</dc:title>
  <dc:creator>Sergey</dc:creator>
  <cp:lastModifiedBy>Pivovarov</cp:lastModifiedBy>
  <cp:revision>259</cp:revision>
  <cp:lastPrinted>2022-05-16T04:00:58Z</cp:lastPrinted>
  <dcterms:created xsi:type="dcterms:W3CDTF">2021-10-13T13:30:43Z</dcterms:created>
  <dcterms:modified xsi:type="dcterms:W3CDTF">2025-09-24T04:09:38Z</dcterms:modified>
</cp:coreProperties>
</file>